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 id="2147483665" r:id="rId2"/>
    <p:sldMasterId id="2147483668" r:id="rId3"/>
  </p:sldMasterIdLst>
  <p:notesMasterIdLst>
    <p:notesMasterId r:id="rId36"/>
  </p:notesMasterIdLst>
  <p:sldIdLst>
    <p:sldId id="401" r:id="rId4"/>
    <p:sldId id="355" r:id="rId5"/>
    <p:sldId id="411" r:id="rId6"/>
    <p:sldId id="317" r:id="rId7"/>
    <p:sldId id="413" r:id="rId8"/>
    <p:sldId id="412" r:id="rId9"/>
    <p:sldId id="357" r:id="rId10"/>
    <p:sldId id="373" r:id="rId11"/>
    <p:sldId id="358" r:id="rId12"/>
    <p:sldId id="363" r:id="rId13"/>
    <p:sldId id="322" r:id="rId14"/>
    <p:sldId id="375" r:id="rId15"/>
    <p:sldId id="377" r:id="rId16"/>
    <p:sldId id="258" r:id="rId17"/>
    <p:sldId id="312" r:id="rId18"/>
    <p:sldId id="371" r:id="rId19"/>
    <p:sldId id="415" r:id="rId20"/>
    <p:sldId id="407" r:id="rId21"/>
    <p:sldId id="417" r:id="rId22"/>
    <p:sldId id="405" r:id="rId23"/>
    <p:sldId id="409" r:id="rId24"/>
    <p:sldId id="399" r:id="rId25"/>
    <p:sldId id="389" r:id="rId26"/>
    <p:sldId id="387" r:id="rId27"/>
    <p:sldId id="364" r:id="rId28"/>
    <p:sldId id="400" r:id="rId29"/>
    <p:sldId id="402" r:id="rId30"/>
    <p:sldId id="410" r:id="rId31"/>
    <p:sldId id="318" r:id="rId32"/>
    <p:sldId id="403" r:id="rId33"/>
    <p:sldId id="416" r:id="rId34"/>
    <p:sldId id="307" r:id="rId3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78"/>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01" autoAdjust="0"/>
  </p:normalViewPr>
  <p:slideViewPr>
    <p:cSldViewPr snapToGrid="0">
      <p:cViewPr varScale="1">
        <p:scale>
          <a:sx n="136" d="100"/>
          <a:sy n="136" d="100"/>
        </p:scale>
        <p:origin x="876" y="12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sus\Documents\MUTSS%202023\CONGRESO%20VIEJOS\datos%20CyL.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FFFF00"/>
                </a:solidFill>
                <a:highlight>
                  <a:srgbClr val="008000"/>
                </a:highlight>
                <a:latin typeface="+mn-lt"/>
                <a:ea typeface="+mn-ea"/>
                <a:cs typeface="+mn-cs"/>
              </a:defRPr>
            </a:pPr>
            <a:r>
              <a:rPr lang="es-ES" sz="1400" b="1" dirty="0">
                <a:solidFill>
                  <a:srgbClr val="FFFF00"/>
                </a:solidFill>
                <a:highlight>
                  <a:srgbClr val="008000"/>
                </a:highlight>
              </a:rPr>
              <a:t>% POBLACION CENSADA EN MUNCIPIOS GRANDES O PEQUEÑOS Y CC.AA RESPECTO A POBLACIÓN TUTAL</a:t>
            </a:r>
            <a:r>
              <a:rPr lang="es-ES" sz="1400" b="1" baseline="0" dirty="0">
                <a:solidFill>
                  <a:srgbClr val="FFFF00"/>
                </a:solidFill>
                <a:highlight>
                  <a:srgbClr val="008000"/>
                </a:highlight>
              </a:rPr>
              <a:t> RURAL </a:t>
            </a:r>
            <a:r>
              <a:rPr lang="es-ES" sz="1400" b="1" dirty="0">
                <a:solidFill>
                  <a:srgbClr val="FFFF00"/>
                </a:solidFill>
                <a:highlight>
                  <a:srgbClr val="008000"/>
                </a:highlight>
              </a:rPr>
              <a:t> (2020)</a:t>
            </a:r>
          </a:p>
        </c:rich>
      </c:tx>
      <c:layout>
        <c:manualLayout>
          <c:xMode val="edge"/>
          <c:yMode val="edge"/>
          <c:x val="1.4138034660492113E-2"/>
          <c:y val="5.6418755249776599E-5"/>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rgbClr val="FFFF00"/>
              </a:solidFill>
              <a:highlight>
                <a:srgbClr val="008000"/>
              </a:highlight>
              <a:latin typeface="+mn-lt"/>
              <a:ea typeface="+mn-ea"/>
              <a:cs typeface="+mn-cs"/>
            </a:defRPr>
          </a:pPr>
          <a:endParaRPr lang="es-ES"/>
        </a:p>
      </c:txPr>
    </c:title>
    <c:autoTitleDeleted val="0"/>
    <c:plotArea>
      <c:layout>
        <c:manualLayout>
          <c:layoutTarget val="inner"/>
          <c:xMode val="edge"/>
          <c:yMode val="edge"/>
          <c:x val="0.24762127605501733"/>
          <c:y val="0.10481290317179252"/>
          <c:w val="0.50120454475744791"/>
          <c:h val="0.81029825817227397"/>
        </c:manualLayout>
      </c:layout>
      <c:barChart>
        <c:barDir val="bar"/>
        <c:grouping val="stacked"/>
        <c:varyColors val="0"/>
        <c:ser>
          <c:idx val="0"/>
          <c:order val="0"/>
          <c:tx>
            <c:strRef>
              <c:f>Hoja1!$B$56</c:f>
              <c:strCache>
                <c:ptCount val="1"/>
                <c:pt idx="0">
                  <c:v>De 5.000 a 30.000</c:v>
                </c:pt>
              </c:strCache>
            </c:strRef>
          </c:tx>
          <c:spPr>
            <a:solidFill>
              <a:srgbClr val="00B050"/>
            </a:solidFill>
            <a:ln>
              <a:noFill/>
            </a:ln>
            <a:effectLst/>
          </c:spPr>
          <c:invertIfNegative val="0"/>
          <c:dPt>
            <c:idx val="11"/>
            <c:invertIfNegative val="0"/>
            <c:bubble3D val="0"/>
            <c:spPr>
              <a:solidFill>
                <a:schemeClr val="accent2">
                  <a:lumMod val="75000"/>
                </a:schemeClr>
              </a:solidFill>
              <a:ln>
                <a:noFill/>
              </a:ln>
              <a:effectLst/>
            </c:spPr>
            <c:extLst>
              <c:ext xmlns:c16="http://schemas.microsoft.com/office/drawing/2014/chart" uri="{C3380CC4-5D6E-409C-BE32-E72D297353CC}">
                <c16:uniqueId val="{00000001-88A6-4D2B-9492-A9EE6D8AFF59}"/>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Hoja1!$A$57:$A$74</c:f>
              <c:strCache>
                <c:ptCount val="18"/>
                <c:pt idx="0">
                  <c:v>País vasco</c:v>
                </c:pt>
                <c:pt idx="1">
                  <c:v>Cantabria</c:v>
                </c:pt>
                <c:pt idx="2">
                  <c:v>C.F.Navarra</c:v>
                </c:pt>
                <c:pt idx="3">
                  <c:v>La Rioja</c:v>
                </c:pt>
                <c:pt idx="4">
                  <c:v>Castila y León</c:v>
                </c:pt>
                <c:pt idx="5">
                  <c:v>Cataluña</c:v>
                </c:pt>
                <c:pt idx="6">
                  <c:v>Extremadura</c:v>
                </c:pt>
                <c:pt idx="7">
                  <c:v>Aragón</c:v>
                </c:pt>
                <c:pt idx="8">
                  <c:v>C, Madrid</c:v>
                </c:pt>
                <c:pt idx="9">
                  <c:v>C. Valenciana</c:v>
                </c:pt>
                <c:pt idx="10">
                  <c:v>Castilla-La Mancha</c:v>
                </c:pt>
                <c:pt idx="11">
                  <c:v>ESPAÑA</c:v>
                </c:pt>
                <c:pt idx="12">
                  <c:v>Galica</c:v>
                </c:pt>
                <c:pt idx="13">
                  <c:v>Andalucía</c:v>
                </c:pt>
                <c:pt idx="14">
                  <c:v>I. Baleares</c:v>
                </c:pt>
                <c:pt idx="15">
                  <c:v>P. de Asturias</c:v>
                </c:pt>
                <c:pt idx="16">
                  <c:v>Canarias</c:v>
                </c:pt>
                <c:pt idx="17">
                  <c:v>R. de Murcia</c:v>
                </c:pt>
              </c:strCache>
            </c:strRef>
          </c:cat>
          <c:val>
            <c:numRef>
              <c:f>Hoja1!$B$57:$B$74</c:f>
              <c:numCache>
                <c:formatCode>General</c:formatCode>
                <c:ptCount val="18"/>
                <c:pt idx="2">
                  <c:v>12.2</c:v>
                </c:pt>
                <c:pt idx="3">
                  <c:v>14.8</c:v>
                </c:pt>
                <c:pt idx="4">
                  <c:v>15.8</c:v>
                </c:pt>
                <c:pt idx="5">
                  <c:v>17</c:v>
                </c:pt>
                <c:pt idx="6">
                  <c:v>26.4</c:v>
                </c:pt>
                <c:pt idx="7">
                  <c:v>29.8</c:v>
                </c:pt>
                <c:pt idx="8">
                  <c:v>32.700000000000003</c:v>
                </c:pt>
                <c:pt idx="9">
                  <c:v>36.5</c:v>
                </c:pt>
                <c:pt idx="10">
                  <c:v>39.200000000000003</c:v>
                </c:pt>
                <c:pt idx="11">
                  <c:v>40.700000000000003</c:v>
                </c:pt>
                <c:pt idx="12">
                  <c:v>46.6</c:v>
                </c:pt>
                <c:pt idx="13">
                  <c:v>59.2</c:v>
                </c:pt>
                <c:pt idx="14">
                  <c:v>60.6</c:v>
                </c:pt>
                <c:pt idx="15">
                  <c:v>66.2</c:v>
                </c:pt>
                <c:pt idx="16">
                  <c:v>77.400000000000006</c:v>
                </c:pt>
                <c:pt idx="17">
                  <c:v>96</c:v>
                </c:pt>
              </c:numCache>
            </c:numRef>
          </c:val>
          <c:extLst>
            <c:ext xmlns:c16="http://schemas.microsoft.com/office/drawing/2014/chart" uri="{C3380CC4-5D6E-409C-BE32-E72D297353CC}">
              <c16:uniqueId val="{00000002-88A6-4D2B-9492-A9EE6D8AFF59}"/>
            </c:ext>
          </c:extLst>
        </c:ser>
        <c:ser>
          <c:idx val="1"/>
          <c:order val="1"/>
          <c:tx>
            <c:strRef>
              <c:f>Hoja1!$C$56</c:f>
              <c:strCache>
                <c:ptCount val="1"/>
                <c:pt idx="0">
                  <c:v>Menos de 5.000</c:v>
                </c:pt>
              </c:strCache>
            </c:strRef>
          </c:tx>
          <c:spPr>
            <a:solidFill>
              <a:schemeClr val="accent5">
                <a:lumMod val="75000"/>
              </a:schemeClr>
            </a:solidFill>
            <a:ln>
              <a:solidFill>
                <a:srgbClr val="0070C0"/>
              </a:solidFill>
            </a:ln>
            <a:effectLst/>
          </c:spPr>
          <c:invertIfNegative val="0"/>
          <c:dPt>
            <c:idx val="11"/>
            <c:invertIfNegative val="0"/>
            <c:bubble3D val="0"/>
            <c:spPr>
              <a:solidFill>
                <a:schemeClr val="accent2">
                  <a:lumMod val="50000"/>
                </a:schemeClr>
              </a:solidFill>
              <a:ln>
                <a:solidFill>
                  <a:srgbClr val="0070C0"/>
                </a:solidFill>
              </a:ln>
              <a:effectLst/>
            </c:spPr>
            <c:extLst>
              <c:ext xmlns:c16="http://schemas.microsoft.com/office/drawing/2014/chart" uri="{C3380CC4-5D6E-409C-BE32-E72D297353CC}">
                <c16:uniqueId val="{00000004-88A6-4D2B-9492-A9EE6D8AFF59}"/>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Hoja1!$A$57:$A$74</c:f>
              <c:strCache>
                <c:ptCount val="18"/>
                <c:pt idx="0">
                  <c:v>País vasco</c:v>
                </c:pt>
                <c:pt idx="1">
                  <c:v>Cantabria</c:v>
                </c:pt>
                <c:pt idx="2">
                  <c:v>C.F.Navarra</c:v>
                </c:pt>
                <c:pt idx="3">
                  <c:v>La Rioja</c:v>
                </c:pt>
                <c:pt idx="4">
                  <c:v>Castila y León</c:v>
                </c:pt>
                <c:pt idx="5">
                  <c:v>Cataluña</c:v>
                </c:pt>
                <c:pt idx="6">
                  <c:v>Extremadura</c:v>
                </c:pt>
                <c:pt idx="7">
                  <c:v>Aragón</c:v>
                </c:pt>
                <c:pt idx="8">
                  <c:v>C, Madrid</c:v>
                </c:pt>
                <c:pt idx="9">
                  <c:v>C. Valenciana</c:v>
                </c:pt>
                <c:pt idx="10">
                  <c:v>Castilla-La Mancha</c:v>
                </c:pt>
                <c:pt idx="11">
                  <c:v>ESPAÑA</c:v>
                </c:pt>
                <c:pt idx="12">
                  <c:v>Galica</c:v>
                </c:pt>
                <c:pt idx="13">
                  <c:v>Andalucía</c:v>
                </c:pt>
                <c:pt idx="14">
                  <c:v>I. Baleares</c:v>
                </c:pt>
                <c:pt idx="15">
                  <c:v>P. de Asturias</c:v>
                </c:pt>
                <c:pt idx="16">
                  <c:v>Canarias</c:v>
                </c:pt>
                <c:pt idx="17">
                  <c:v>R. de Murcia</c:v>
                </c:pt>
              </c:strCache>
            </c:strRef>
          </c:cat>
          <c:val>
            <c:numRef>
              <c:f>Hoja1!$C$57:$C$74</c:f>
              <c:numCache>
                <c:formatCode>General</c:formatCode>
                <c:ptCount val="18"/>
                <c:pt idx="0">
                  <c:v>100</c:v>
                </c:pt>
                <c:pt idx="1">
                  <c:v>100</c:v>
                </c:pt>
                <c:pt idx="2">
                  <c:v>87.8</c:v>
                </c:pt>
                <c:pt idx="3">
                  <c:v>85.2</c:v>
                </c:pt>
                <c:pt idx="4">
                  <c:v>84.2</c:v>
                </c:pt>
                <c:pt idx="5">
                  <c:v>83</c:v>
                </c:pt>
                <c:pt idx="6">
                  <c:v>73.599999999999994</c:v>
                </c:pt>
                <c:pt idx="7">
                  <c:v>70.2</c:v>
                </c:pt>
                <c:pt idx="8">
                  <c:v>67.3</c:v>
                </c:pt>
                <c:pt idx="9">
                  <c:v>63.5</c:v>
                </c:pt>
                <c:pt idx="10">
                  <c:v>60.8</c:v>
                </c:pt>
                <c:pt idx="11">
                  <c:v>59.3</c:v>
                </c:pt>
                <c:pt idx="12">
                  <c:v>53.4</c:v>
                </c:pt>
                <c:pt idx="13">
                  <c:v>40.799999999999997</c:v>
                </c:pt>
                <c:pt idx="14">
                  <c:v>39.4</c:v>
                </c:pt>
                <c:pt idx="15">
                  <c:v>33.799999999999997</c:v>
                </c:pt>
                <c:pt idx="16">
                  <c:v>22.6</c:v>
                </c:pt>
                <c:pt idx="17">
                  <c:v>4</c:v>
                </c:pt>
              </c:numCache>
            </c:numRef>
          </c:val>
          <c:extLst>
            <c:ext xmlns:c16="http://schemas.microsoft.com/office/drawing/2014/chart" uri="{C3380CC4-5D6E-409C-BE32-E72D297353CC}">
              <c16:uniqueId val="{00000005-88A6-4D2B-9492-A9EE6D8AFF59}"/>
            </c:ext>
          </c:extLst>
        </c:ser>
        <c:dLbls>
          <c:showLegendKey val="0"/>
          <c:showVal val="0"/>
          <c:showCatName val="0"/>
          <c:showSerName val="0"/>
          <c:showPercent val="0"/>
          <c:showBubbleSize val="0"/>
        </c:dLbls>
        <c:gapWidth val="22"/>
        <c:overlap val="100"/>
        <c:axId val="1898553135"/>
        <c:axId val="1898352927"/>
      </c:barChart>
      <c:catAx>
        <c:axId val="189855313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ES"/>
          </a:p>
        </c:txPr>
        <c:crossAx val="1898352927"/>
        <c:crosses val="autoZero"/>
        <c:auto val="1"/>
        <c:lblAlgn val="ctr"/>
        <c:lblOffset val="100"/>
        <c:noMultiLvlLbl val="0"/>
      </c:catAx>
      <c:valAx>
        <c:axId val="1898352927"/>
        <c:scaling>
          <c:orientation val="minMax"/>
          <c:max val="10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898553135"/>
        <c:crosses val="autoZero"/>
        <c:crossBetween val="between"/>
      </c:valAx>
      <c:spPr>
        <a:noFill/>
        <a:ln>
          <a:noFill/>
        </a:ln>
        <a:effectLst/>
      </c:spPr>
    </c:plotArea>
    <c:legend>
      <c:legendPos val="b"/>
      <c:layout>
        <c:manualLayout>
          <c:xMode val="edge"/>
          <c:yMode val="edge"/>
          <c:x val="0.13623641585879129"/>
          <c:y val="0.90501390646075341"/>
          <c:w val="0.64847727397438659"/>
          <c:h val="7.0087777998515247E-2"/>
        </c:manualLayout>
      </c:layout>
      <c:overlay val="0"/>
      <c:spPr>
        <a:noFill/>
        <a:ln>
          <a:noFill/>
        </a:ln>
        <a:effectLst/>
      </c:spPr>
      <c:txPr>
        <a:bodyPr rot="0" spcFirstLastPara="1" vertOverflow="ellipsis" vert="horz" wrap="square" anchor="ctr" anchorCtr="1"/>
        <a:lstStyle/>
        <a:p>
          <a:pPr>
            <a:defRPr sz="1600" b="1" i="0" u="none" strike="noStrike" kern="1200" baseline="0">
              <a:solidFill>
                <a:srgbClr val="FFFF00"/>
              </a:solidFill>
              <a:highlight>
                <a:srgbClr val="008000"/>
              </a:highlight>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0B99F-B558-4145-BB98-371479DAD03E}" type="doc">
      <dgm:prSet loTypeId="urn:microsoft.com/office/officeart/2005/8/layout/radial4" loCatId="" qsTypeId="urn:microsoft.com/office/officeart/2005/8/quickstyle/simple1" qsCatId="simple" csTypeId="urn:microsoft.com/office/officeart/2005/8/colors/accent1_2" csCatId="accent1" phldr="1"/>
      <dgm:spPr/>
      <dgm:t>
        <a:bodyPr/>
        <a:lstStyle/>
        <a:p>
          <a:endParaRPr lang="es-ES"/>
        </a:p>
      </dgm:t>
    </dgm:pt>
    <dgm:pt modelId="{CAB9C8D8-5504-7944-A24C-5AE202727E18}">
      <dgm:prSet phldrT="[Texto]" custT="1"/>
      <dgm:spPr>
        <a:solidFill>
          <a:srgbClr val="0070C0"/>
        </a:solidFill>
        <a:ln>
          <a:solidFill>
            <a:schemeClr val="accent5">
              <a:lumMod val="75000"/>
            </a:schemeClr>
          </a:solidFill>
        </a:ln>
      </dgm:spPr>
      <dgm:t>
        <a:bodyPr/>
        <a:lstStyle/>
        <a:p>
          <a:r>
            <a:rPr lang="es-ES" sz="1800" b="1" dirty="0"/>
            <a:t>DIAGNOSTICO SOCIAL</a:t>
          </a:r>
        </a:p>
        <a:p>
          <a:r>
            <a:rPr lang="es-ES" sz="1800" b="1" dirty="0"/>
            <a:t>SANITARIO</a:t>
          </a:r>
        </a:p>
      </dgm:t>
    </dgm:pt>
    <dgm:pt modelId="{C95EC796-AE4B-D04B-918E-2ED474071CD7}" type="parTrans" cxnId="{C2E73E90-098A-754F-B5A6-B8D84E66CB7D}">
      <dgm:prSet/>
      <dgm:spPr/>
      <dgm:t>
        <a:bodyPr/>
        <a:lstStyle/>
        <a:p>
          <a:endParaRPr lang="es-ES"/>
        </a:p>
      </dgm:t>
    </dgm:pt>
    <dgm:pt modelId="{CB85ED9E-7D64-6842-9038-F64ECA74A6A5}" type="sibTrans" cxnId="{C2E73E90-098A-754F-B5A6-B8D84E66CB7D}">
      <dgm:prSet/>
      <dgm:spPr/>
      <dgm:t>
        <a:bodyPr/>
        <a:lstStyle/>
        <a:p>
          <a:endParaRPr lang="es-ES"/>
        </a:p>
      </dgm:t>
    </dgm:pt>
    <dgm:pt modelId="{14DC7C33-D3F7-D74B-9C69-1C2FCF652971}">
      <dgm:prSet phldrT="[Texto]"/>
      <dgm:spPr>
        <a:solidFill>
          <a:schemeClr val="accent5">
            <a:lumMod val="20000"/>
            <a:lumOff val="80000"/>
          </a:schemeClr>
        </a:solidFill>
        <a:ln>
          <a:solidFill>
            <a:schemeClr val="accent5">
              <a:lumMod val="75000"/>
            </a:schemeClr>
          </a:solidFill>
        </a:ln>
      </dgm:spPr>
      <dgm:t>
        <a:bodyPr/>
        <a:lstStyle/>
        <a:p>
          <a:r>
            <a:rPr lang="es-ES" dirty="0">
              <a:solidFill>
                <a:srgbClr val="000078"/>
              </a:solidFill>
            </a:rPr>
            <a:t>La actividad se orienta a evidenciar los hechos</a:t>
          </a:r>
        </a:p>
      </dgm:t>
    </dgm:pt>
    <dgm:pt modelId="{B3E4E561-CCC2-E649-B2B0-B50D6DA80FC8}" type="parTrans" cxnId="{60A78945-66C7-6A44-92DD-0C74DE202CC1}">
      <dgm:prSet/>
      <dgm:spPr>
        <a:solidFill>
          <a:srgbClr val="002060"/>
        </a:solidFill>
      </dgm:spPr>
      <dgm:t>
        <a:bodyPr/>
        <a:lstStyle/>
        <a:p>
          <a:endParaRPr lang="es-ES"/>
        </a:p>
      </dgm:t>
    </dgm:pt>
    <dgm:pt modelId="{5DC678E1-3B7D-2E46-81FB-552DFFFE0824}" type="sibTrans" cxnId="{60A78945-66C7-6A44-92DD-0C74DE202CC1}">
      <dgm:prSet/>
      <dgm:spPr/>
      <dgm:t>
        <a:bodyPr/>
        <a:lstStyle/>
        <a:p>
          <a:endParaRPr lang="es-ES"/>
        </a:p>
      </dgm:t>
    </dgm:pt>
    <dgm:pt modelId="{E58B2EE2-65F9-F44A-842C-7D4DAB3A202A}">
      <dgm:prSet phldrT="[Texto]"/>
      <dgm:spPr>
        <a:solidFill>
          <a:schemeClr val="accent5">
            <a:lumMod val="20000"/>
            <a:lumOff val="80000"/>
          </a:schemeClr>
        </a:solidFill>
        <a:ln>
          <a:solidFill>
            <a:schemeClr val="accent5">
              <a:lumMod val="75000"/>
            </a:schemeClr>
          </a:solidFill>
        </a:ln>
      </dgm:spPr>
      <dgm:t>
        <a:bodyPr/>
        <a:lstStyle/>
        <a:p>
          <a:r>
            <a:rPr lang="es-ES" b="1" dirty="0">
              <a:solidFill>
                <a:srgbClr val="000078"/>
              </a:solidFill>
            </a:rPr>
            <a:t>Interpretación</a:t>
          </a:r>
        </a:p>
        <a:p>
          <a:r>
            <a:rPr lang="es-ES" b="1" dirty="0">
              <a:solidFill>
                <a:srgbClr val="000078"/>
              </a:solidFill>
            </a:rPr>
            <a:t>Juicio profesional</a:t>
          </a:r>
        </a:p>
      </dgm:t>
    </dgm:pt>
    <dgm:pt modelId="{91DA70EC-DA9D-D047-BC2E-5921065FBABE}" type="parTrans" cxnId="{C481FB86-CA8D-0A40-94C0-04870312D731}">
      <dgm:prSet/>
      <dgm:spPr/>
      <dgm:t>
        <a:bodyPr/>
        <a:lstStyle/>
        <a:p>
          <a:endParaRPr lang="es-ES"/>
        </a:p>
      </dgm:t>
    </dgm:pt>
    <dgm:pt modelId="{EDE7409E-2143-3D40-B6F2-DEA5F84DE8E7}" type="sibTrans" cxnId="{C481FB86-CA8D-0A40-94C0-04870312D731}">
      <dgm:prSet/>
      <dgm:spPr/>
      <dgm:t>
        <a:bodyPr/>
        <a:lstStyle/>
        <a:p>
          <a:endParaRPr lang="es-ES"/>
        </a:p>
      </dgm:t>
    </dgm:pt>
    <dgm:pt modelId="{61FBDFEE-F3A8-D64C-A981-3A59BFC57590}">
      <dgm:prSet phldrT="[Texto]"/>
      <dgm:spPr>
        <a:solidFill>
          <a:schemeClr val="accent5">
            <a:lumMod val="20000"/>
            <a:lumOff val="80000"/>
          </a:schemeClr>
        </a:solidFill>
        <a:ln>
          <a:solidFill>
            <a:schemeClr val="accent5">
              <a:lumMod val="75000"/>
            </a:schemeClr>
          </a:solidFill>
        </a:ln>
      </dgm:spPr>
      <dgm:t>
        <a:bodyPr/>
        <a:lstStyle/>
        <a:p>
          <a:r>
            <a:rPr lang="es-ES" b="0" dirty="0">
              <a:solidFill>
                <a:srgbClr val="000078"/>
              </a:solidFill>
            </a:rPr>
            <a:t>La actividad se orienta a dar soporte o  a transformar los hechos</a:t>
          </a:r>
        </a:p>
      </dgm:t>
    </dgm:pt>
    <dgm:pt modelId="{78D22E91-F3EC-B845-807D-5F23AC279E1F}" type="parTrans" cxnId="{D802DC99-AFD4-104C-BF3A-1C225FA56405}">
      <dgm:prSet/>
      <dgm:spPr>
        <a:solidFill>
          <a:srgbClr val="002060"/>
        </a:solidFill>
      </dgm:spPr>
      <dgm:t>
        <a:bodyPr/>
        <a:lstStyle/>
        <a:p>
          <a:endParaRPr lang="es-ES"/>
        </a:p>
      </dgm:t>
    </dgm:pt>
    <dgm:pt modelId="{2DCFF2F8-DC87-9248-B977-AE02C0FE9550}" type="sibTrans" cxnId="{D802DC99-AFD4-104C-BF3A-1C225FA56405}">
      <dgm:prSet/>
      <dgm:spPr/>
      <dgm:t>
        <a:bodyPr/>
        <a:lstStyle/>
        <a:p>
          <a:endParaRPr lang="es-ES"/>
        </a:p>
      </dgm:t>
    </dgm:pt>
    <dgm:pt modelId="{1A4FD71C-5CE4-4044-AC4F-A4A85C2D1FB5}" type="pres">
      <dgm:prSet presAssocID="{ACD0B99F-B558-4145-BB98-371479DAD03E}" presName="cycle" presStyleCnt="0">
        <dgm:presLayoutVars>
          <dgm:chMax val="1"/>
          <dgm:dir/>
          <dgm:animLvl val="ctr"/>
          <dgm:resizeHandles val="exact"/>
        </dgm:presLayoutVars>
      </dgm:prSet>
      <dgm:spPr/>
    </dgm:pt>
    <dgm:pt modelId="{47D67C71-9CBD-EC44-853F-9B67CA4CB024}" type="pres">
      <dgm:prSet presAssocID="{CAB9C8D8-5504-7944-A24C-5AE202727E18}" presName="centerShape" presStyleLbl="node0" presStyleIdx="0" presStyleCnt="1" custScaleX="171265" custLinFactNeighborX="104" custLinFactNeighborY="-7721"/>
      <dgm:spPr/>
    </dgm:pt>
    <dgm:pt modelId="{BAA272FE-198B-0F4F-B9CB-033180DDD075}" type="pres">
      <dgm:prSet presAssocID="{B3E4E561-CCC2-E649-B2B0-B50D6DA80FC8}" presName="parTrans" presStyleLbl="bgSibTrans2D1" presStyleIdx="0" presStyleCnt="3" custScaleX="114482"/>
      <dgm:spPr/>
    </dgm:pt>
    <dgm:pt modelId="{1A06077E-0C9B-A449-852B-87FBF09470AE}" type="pres">
      <dgm:prSet presAssocID="{14DC7C33-D3F7-D74B-9C69-1C2FCF652971}" presName="node" presStyleLbl="node1" presStyleIdx="0" presStyleCnt="3" custScaleX="145960" custRadScaleRad="142893" custRadScaleInc="-3612">
        <dgm:presLayoutVars>
          <dgm:bulletEnabled val="1"/>
        </dgm:presLayoutVars>
      </dgm:prSet>
      <dgm:spPr/>
    </dgm:pt>
    <dgm:pt modelId="{9C645E51-C744-9942-AFA5-A045BEBF716C}" type="pres">
      <dgm:prSet presAssocID="{91DA70EC-DA9D-D047-BC2E-5921065FBABE}" presName="parTrans" presStyleLbl="bgSibTrans2D1" presStyleIdx="1" presStyleCnt="3" custScaleX="31701"/>
      <dgm:spPr/>
    </dgm:pt>
    <dgm:pt modelId="{85294499-5FDB-894E-B73A-2EE6FD85718F}" type="pres">
      <dgm:prSet presAssocID="{E58B2EE2-65F9-F44A-842C-7D4DAB3A202A}" presName="node" presStyleLbl="node1" presStyleIdx="1" presStyleCnt="3" custScaleX="142846" custRadScaleRad="86015" custRadScaleInc="230">
        <dgm:presLayoutVars>
          <dgm:bulletEnabled val="1"/>
        </dgm:presLayoutVars>
      </dgm:prSet>
      <dgm:spPr/>
    </dgm:pt>
    <dgm:pt modelId="{92FA8413-7D5B-3B40-B517-9607237E1371}" type="pres">
      <dgm:prSet presAssocID="{78D22E91-F3EC-B845-807D-5F23AC279E1F}" presName="parTrans" presStyleLbl="bgSibTrans2D1" presStyleIdx="2" presStyleCnt="3"/>
      <dgm:spPr/>
    </dgm:pt>
    <dgm:pt modelId="{A5106E90-73E5-1347-BDCE-78A6A136DCFD}" type="pres">
      <dgm:prSet presAssocID="{61FBDFEE-F3A8-D64C-A981-3A59BFC57590}" presName="node" presStyleLbl="node1" presStyleIdx="2" presStyleCnt="3" custScaleX="143035" custRadScaleRad="141931" custRadScaleInc="4261">
        <dgm:presLayoutVars>
          <dgm:bulletEnabled val="1"/>
        </dgm:presLayoutVars>
      </dgm:prSet>
      <dgm:spPr/>
    </dgm:pt>
  </dgm:ptLst>
  <dgm:cxnLst>
    <dgm:cxn modelId="{D2125202-AA4E-AF48-9E06-EE74D5141231}" type="presOf" srcId="{14DC7C33-D3F7-D74B-9C69-1C2FCF652971}" destId="{1A06077E-0C9B-A449-852B-87FBF09470AE}" srcOrd="0" destOrd="0" presId="urn:microsoft.com/office/officeart/2005/8/layout/radial4"/>
    <dgm:cxn modelId="{60A78945-66C7-6A44-92DD-0C74DE202CC1}" srcId="{CAB9C8D8-5504-7944-A24C-5AE202727E18}" destId="{14DC7C33-D3F7-D74B-9C69-1C2FCF652971}" srcOrd="0" destOrd="0" parTransId="{B3E4E561-CCC2-E649-B2B0-B50D6DA80FC8}" sibTransId="{5DC678E1-3B7D-2E46-81FB-552DFFFE0824}"/>
    <dgm:cxn modelId="{67A0DA47-3677-7D44-8E76-7F4B24C9E046}" type="presOf" srcId="{61FBDFEE-F3A8-D64C-A981-3A59BFC57590}" destId="{A5106E90-73E5-1347-BDCE-78A6A136DCFD}" srcOrd="0" destOrd="0" presId="urn:microsoft.com/office/officeart/2005/8/layout/radial4"/>
    <dgm:cxn modelId="{ABED0D71-0ECF-4347-8423-FC8495B764DC}" type="presOf" srcId="{ACD0B99F-B558-4145-BB98-371479DAD03E}" destId="{1A4FD71C-5CE4-4044-AC4F-A4A85C2D1FB5}" srcOrd="0" destOrd="0" presId="urn:microsoft.com/office/officeart/2005/8/layout/radial4"/>
    <dgm:cxn modelId="{589E2D85-8B22-1C4F-AF88-D58215210FF8}" type="presOf" srcId="{91DA70EC-DA9D-D047-BC2E-5921065FBABE}" destId="{9C645E51-C744-9942-AFA5-A045BEBF716C}" srcOrd="0" destOrd="0" presId="urn:microsoft.com/office/officeart/2005/8/layout/radial4"/>
    <dgm:cxn modelId="{C481FB86-CA8D-0A40-94C0-04870312D731}" srcId="{CAB9C8D8-5504-7944-A24C-5AE202727E18}" destId="{E58B2EE2-65F9-F44A-842C-7D4DAB3A202A}" srcOrd="1" destOrd="0" parTransId="{91DA70EC-DA9D-D047-BC2E-5921065FBABE}" sibTransId="{EDE7409E-2143-3D40-B6F2-DEA5F84DE8E7}"/>
    <dgm:cxn modelId="{C2E73E90-098A-754F-B5A6-B8D84E66CB7D}" srcId="{ACD0B99F-B558-4145-BB98-371479DAD03E}" destId="{CAB9C8D8-5504-7944-A24C-5AE202727E18}" srcOrd="0" destOrd="0" parTransId="{C95EC796-AE4B-D04B-918E-2ED474071CD7}" sibTransId="{CB85ED9E-7D64-6842-9038-F64ECA74A6A5}"/>
    <dgm:cxn modelId="{D802DC99-AFD4-104C-BF3A-1C225FA56405}" srcId="{CAB9C8D8-5504-7944-A24C-5AE202727E18}" destId="{61FBDFEE-F3A8-D64C-A981-3A59BFC57590}" srcOrd="2" destOrd="0" parTransId="{78D22E91-F3EC-B845-807D-5F23AC279E1F}" sibTransId="{2DCFF2F8-DC87-9248-B977-AE02C0FE9550}"/>
    <dgm:cxn modelId="{C3A9EF9C-A9BD-B949-BDAB-25237BE06B7D}" type="presOf" srcId="{78D22E91-F3EC-B845-807D-5F23AC279E1F}" destId="{92FA8413-7D5B-3B40-B517-9607237E1371}" srcOrd="0" destOrd="0" presId="urn:microsoft.com/office/officeart/2005/8/layout/radial4"/>
    <dgm:cxn modelId="{4CAA0E9E-C04C-1845-8997-A9454EBC31BC}" type="presOf" srcId="{B3E4E561-CCC2-E649-B2B0-B50D6DA80FC8}" destId="{BAA272FE-198B-0F4F-B9CB-033180DDD075}" srcOrd="0" destOrd="0" presId="urn:microsoft.com/office/officeart/2005/8/layout/radial4"/>
    <dgm:cxn modelId="{D21426DF-0878-FC4D-BAD3-0DF96C014D66}" type="presOf" srcId="{CAB9C8D8-5504-7944-A24C-5AE202727E18}" destId="{47D67C71-9CBD-EC44-853F-9B67CA4CB024}" srcOrd="0" destOrd="0" presId="urn:microsoft.com/office/officeart/2005/8/layout/radial4"/>
    <dgm:cxn modelId="{9D4AFAE6-EB47-2C42-8D2E-C34E3255083F}" type="presOf" srcId="{E58B2EE2-65F9-F44A-842C-7D4DAB3A202A}" destId="{85294499-5FDB-894E-B73A-2EE6FD85718F}" srcOrd="0" destOrd="0" presId="urn:microsoft.com/office/officeart/2005/8/layout/radial4"/>
    <dgm:cxn modelId="{A431BC6C-B42A-334B-8622-9A948F2E6AE8}" type="presParOf" srcId="{1A4FD71C-5CE4-4044-AC4F-A4A85C2D1FB5}" destId="{47D67C71-9CBD-EC44-853F-9B67CA4CB024}" srcOrd="0" destOrd="0" presId="urn:microsoft.com/office/officeart/2005/8/layout/radial4"/>
    <dgm:cxn modelId="{DB9C837A-4E9B-AD4C-A327-DBF65E9DEDE9}" type="presParOf" srcId="{1A4FD71C-5CE4-4044-AC4F-A4A85C2D1FB5}" destId="{BAA272FE-198B-0F4F-B9CB-033180DDD075}" srcOrd="1" destOrd="0" presId="urn:microsoft.com/office/officeart/2005/8/layout/radial4"/>
    <dgm:cxn modelId="{3AFBDD11-BAEE-7B47-9080-75955F5290E2}" type="presParOf" srcId="{1A4FD71C-5CE4-4044-AC4F-A4A85C2D1FB5}" destId="{1A06077E-0C9B-A449-852B-87FBF09470AE}" srcOrd="2" destOrd="0" presId="urn:microsoft.com/office/officeart/2005/8/layout/radial4"/>
    <dgm:cxn modelId="{DCE8E58D-2269-0147-881F-2D8AD3DBC3B2}" type="presParOf" srcId="{1A4FD71C-5CE4-4044-AC4F-A4A85C2D1FB5}" destId="{9C645E51-C744-9942-AFA5-A045BEBF716C}" srcOrd="3" destOrd="0" presId="urn:microsoft.com/office/officeart/2005/8/layout/radial4"/>
    <dgm:cxn modelId="{DBFA3A48-DAE7-8242-ABBF-C358C1F5DC2A}" type="presParOf" srcId="{1A4FD71C-5CE4-4044-AC4F-A4A85C2D1FB5}" destId="{85294499-5FDB-894E-B73A-2EE6FD85718F}" srcOrd="4" destOrd="0" presId="urn:microsoft.com/office/officeart/2005/8/layout/radial4"/>
    <dgm:cxn modelId="{86C2B509-81CD-754F-A6C5-A30578D494D3}" type="presParOf" srcId="{1A4FD71C-5CE4-4044-AC4F-A4A85C2D1FB5}" destId="{92FA8413-7D5B-3B40-B517-9607237E1371}" srcOrd="5" destOrd="0" presId="urn:microsoft.com/office/officeart/2005/8/layout/radial4"/>
    <dgm:cxn modelId="{668DD563-510B-9C4F-92CA-8097DF7C6C20}" type="presParOf" srcId="{1A4FD71C-5CE4-4044-AC4F-A4A85C2D1FB5}" destId="{A5106E90-73E5-1347-BDCE-78A6A136DCFD}"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A8E735-E24D-6543-AA6B-3D094D8ED1A7}" type="doc">
      <dgm:prSet loTypeId="urn:microsoft.com/office/officeart/2005/8/layout/chevron1" loCatId="" qsTypeId="urn:microsoft.com/office/officeart/2005/8/quickstyle/simple1" qsCatId="simple" csTypeId="urn:microsoft.com/office/officeart/2005/8/colors/accent1_2" csCatId="accent1" phldr="1"/>
      <dgm:spPr/>
    </dgm:pt>
    <dgm:pt modelId="{DD7C4344-4F88-7A43-8ECE-79A1287E8910}">
      <dgm:prSet phldrT="[Texto]"/>
      <dgm:spPr>
        <a:solidFill>
          <a:srgbClr val="002060"/>
        </a:solidFill>
      </dgm:spPr>
      <dgm:t>
        <a:bodyPr/>
        <a:lstStyle/>
        <a:p>
          <a:r>
            <a:rPr lang="es-ES" dirty="0"/>
            <a:t>Acción </a:t>
          </a:r>
        </a:p>
      </dgm:t>
    </dgm:pt>
    <dgm:pt modelId="{0DFEE8EA-27FD-E445-BF5F-3A90BE2B6A56}" type="parTrans" cxnId="{51E07327-C5A8-A142-BEBC-33023AF24FCE}">
      <dgm:prSet/>
      <dgm:spPr/>
      <dgm:t>
        <a:bodyPr/>
        <a:lstStyle/>
        <a:p>
          <a:endParaRPr lang="es-ES"/>
        </a:p>
      </dgm:t>
    </dgm:pt>
    <dgm:pt modelId="{C4D5ADD1-F801-FB46-A426-BF909CBDD3A0}" type="sibTrans" cxnId="{51E07327-C5A8-A142-BEBC-33023AF24FCE}">
      <dgm:prSet/>
      <dgm:spPr/>
      <dgm:t>
        <a:bodyPr/>
        <a:lstStyle/>
        <a:p>
          <a:endParaRPr lang="es-ES"/>
        </a:p>
      </dgm:t>
    </dgm:pt>
    <dgm:pt modelId="{49582774-7A07-E04E-A453-B96C580F8AB1}">
      <dgm:prSet phldrT="[Texto]"/>
      <dgm:spPr>
        <a:solidFill>
          <a:srgbClr val="002060"/>
        </a:solidFill>
      </dgm:spPr>
      <dgm:t>
        <a:bodyPr/>
        <a:lstStyle/>
        <a:p>
          <a:r>
            <a:rPr lang="es-ES" dirty="0"/>
            <a:t>Acción</a:t>
          </a:r>
        </a:p>
      </dgm:t>
    </dgm:pt>
    <dgm:pt modelId="{E9F98684-85A1-C449-AA60-BA702D99B2C6}" type="parTrans" cxnId="{090878A9-5226-974F-AE84-B738A835EC72}">
      <dgm:prSet/>
      <dgm:spPr/>
      <dgm:t>
        <a:bodyPr/>
        <a:lstStyle/>
        <a:p>
          <a:endParaRPr lang="es-ES"/>
        </a:p>
      </dgm:t>
    </dgm:pt>
    <dgm:pt modelId="{D60272C8-8DBC-F649-A01A-9A9212F4CB19}" type="sibTrans" cxnId="{090878A9-5226-974F-AE84-B738A835EC72}">
      <dgm:prSet/>
      <dgm:spPr/>
      <dgm:t>
        <a:bodyPr/>
        <a:lstStyle/>
        <a:p>
          <a:endParaRPr lang="es-ES"/>
        </a:p>
      </dgm:t>
    </dgm:pt>
    <dgm:pt modelId="{5C41EFEE-EB7D-E947-9D33-13D2A8BAB12A}">
      <dgm:prSet phldrT="[Texto]"/>
      <dgm:spPr>
        <a:solidFill>
          <a:srgbClr val="002060"/>
        </a:solidFill>
      </dgm:spPr>
      <dgm:t>
        <a:bodyPr/>
        <a:lstStyle/>
        <a:p>
          <a:r>
            <a:rPr lang="es-ES" dirty="0"/>
            <a:t>Acción </a:t>
          </a:r>
        </a:p>
      </dgm:t>
    </dgm:pt>
    <dgm:pt modelId="{D7BB136A-C93A-3048-BC79-DB27709FA396}" type="parTrans" cxnId="{5B4D0E53-D05A-B447-A11B-963DD745F854}">
      <dgm:prSet/>
      <dgm:spPr/>
      <dgm:t>
        <a:bodyPr/>
        <a:lstStyle/>
        <a:p>
          <a:endParaRPr lang="es-ES"/>
        </a:p>
      </dgm:t>
    </dgm:pt>
    <dgm:pt modelId="{0D1DB007-F4F0-ED49-8AAA-B2804B01766A}" type="sibTrans" cxnId="{5B4D0E53-D05A-B447-A11B-963DD745F854}">
      <dgm:prSet/>
      <dgm:spPr/>
      <dgm:t>
        <a:bodyPr/>
        <a:lstStyle/>
        <a:p>
          <a:endParaRPr lang="es-ES"/>
        </a:p>
      </dgm:t>
    </dgm:pt>
    <dgm:pt modelId="{EC1A5566-E4D2-294E-9D77-E4DFA8237C3B}" type="pres">
      <dgm:prSet presAssocID="{95A8E735-E24D-6543-AA6B-3D094D8ED1A7}" presName="Name0" presStyleCnt="0">
        <dgm:presLayoutVars>
          <dgm:dir/>
          <dgm:animLvl val="lvl"/>
          <dgm:resizeHandles val="exact"/>
        </dgm:presLayoutVars>
      </dgm:prSet>
      <dgm:spPr/>
    </dgm:pt>
    <dgm:pt modelId="{A8A9E812-7E29-1C43-8C77-A0B872FD480F}" type="pres">
      <dgm:prSet presAssocID="{DD7C4344-4F88-7A43-8ECE-79A1287E8910}" presName="parTxOnly" presStyleLbl="node1" presStyleIdx="0" presStyleCnt="3" custScaleY="36720" custLinFactX="-34476" custLinFactY="100000" custLinFactNeighborX="-100000" custLinFactNeighborY="162921">
        <dgm:presLayoutVars>
          <dgm:chMax val="0"/>
          <dgm:chPref val="0"/>
          <dgm:bulletEnabled val="1"/>
        </dgm:presLayoutVars>
      </dgm:prSet>
      <dgm:spPr/>
    </dgm:pt>
    <dgm:pt modelId="{F64EE514-A137-DA45-A9DA-1C66AED4B12F}" type="pres">
      <dgm:prSet presAssocID="{C4D5ADD1-F801-FB46-A426-BF909CBDD3A0}" presName="parTxOnlySpace" presStyleCnt="0"/>
      <dgm:spPr/>
    </dgm:pt>
    <dgm:pt modelId="{5B826780-9B99-E04B-A394-538EDCFDED87}" type="pres">
      <dgm:prSet presAssocID="{49582774-7A07-E04E-A453-B96C580F8AB1}" presName="parTxOnly" presStyleLbl="node1" presStyleIdx="1" presStyleCnt="3" custScaleY="34594" custLinFactY="100000" custLinFactNeighborX="21631" custLinFactNeighborY="113060">
        <dgm:presLayoutVars>
          <dgm:chMax val="0"/>
          <dgm:chPref val="0"/>
          <dgm:bulletEnabled val="1"/>
        </dgm:presLayoutVars>
      </dgm:prSet>
      <dgm:spPr/>
    </dgm:pt>
    <dgm:pt modelId="{7A53F2FA-ECE5-1046-9DB6-6AD86DC1B42D}" type="pres">
      <dgm:prSet presAssocID="{D60272C8-8DBC-F649-A01A-9A9212F4CB19}" presName="parTxOnlySpace" presStyleCnt="0"/>
      <dgm:spPr/>
    </dgm:pt>
    <dgm:pt modelId="{7DDF3C8D-4520-B241-A4FA-F5C67AD6D3D6}" type="pres">
      <dgm:prSet presAssocID="{5C41EFEE-EB7D-E947-9D33-13D2A8BAB12A}" presName="parTxOnly" presStyleLbl="node1" presStyleIdx="2" presStyleCnt="3" custScaleY="34372" custLinFactNeighborX="8325" custLinFactNeighborY="34220">
        <dgm:presLayoutVars>
          <dgm:chMax val="0"/>
          <dgm:chPref val="0"/>
          <dgm:bulletEnabled val="1"/>
        </dgm:presLayoutVars>
      </dgm:prSet>
      <dgm:spPr/>
    </dgm:pt>
  </dgm:ptLst>
  <dgm:cxnLst>
    <dgm:cxn modelId="{7DAD320E-9DE7-D146-9200-2A4DC1667D53}" type="presOf" srcId="{49582774-7A07-E04E-A453-B96C580F8AB1}" destId="{5B826780-9B99-E04B-A394-538EDCFDED87}" srcOrd="0" destOrd="0" presId="urn:microsoft.com/office/officeart/2005/8/layout/chevron1"/>
    <dgm:cxn modelId="{A018AE15-41C7-1D40-A916-77E99BD296B4}" type="presOf" srcId="{95A8E735-E24D-6543-AA6B-3D094D8ED1A7}" destId="{EC1A5566-E4D2-294E-9D77-E4DFA8237C3B}" srcOrd="0" destOrd="0" presId="urn:microsoft.com/office/officeart/2005/8/layout/chevron1"/>
    <dgm:cxn modelId="{51E07327-C5A8-A142-BEBC-33023AF24FCE}" srcId="{95A8E735-E24D-6543-AA6B-3D094D8ED1A7}" destId="{DD7C4344-4F88-7A43-8ECE-79A1287E8910}" srcOrd="0" destOrd="0" parTransId="{0DFEE8EA-27FD-E445-BF5F-3A90BE2B6A56}" sibTransId="{C4D5ADD1-F801-FB46-A426-BF909CBDD3A0}"/>
    <dgm:cxn modelId="{9BC9DB33-208E-174C-90D3-C57F511E0C54}" type="presOf" srcId="{5C41EFEE-EB7D-E947-9D33-13D2A8BAB12A}" destId="{7DDF3C8D-4520-B241-A4FA-F5C67AD6D3D6}" srcOrd="0" destOrd="0" presId="urn:microsoft.com/office/officeart/2005/8/layout/chevron1"/>
    <dgm:cxn modelId="{5B4D0E53-D05A-B447-A11B-963DD745F854}" srcId="{95A8E735-E24D-6543-AA6B-3D094D8ED1A7}" destId="{5C41EFEE-EB7D-E947-9D33-13D2A8BAB12A}" srcOrd="2" destOrd="0" parTransId="{D7BB136A-C93A-3048-BC79-DB27709FA396}" sibTransId="{0D1DB007-F4F0-ED49-8AAA-B2804B01766A}"/>
    <dgm:cxn modelId="{090878A9-5226-974F-AE84-B738A835EC72}" srcId="{95A8E735-E24D-6543-AA6B-3D094D8ED1A7}" destId="{49582774-7A07-E04E-A453-B96C580F8AB1}" srcOrd="1" destOrd="0" parTransId="{E9F98684-85A1-C449-AA60-BA702D99B2C6}" sibTransId="{D60272C8-8DBC-F649-A01A-9A9212F4CB19}"/>
    <dgm:cxn modelId="{C08118BD-CCB3-D648-BB87-8600C994D956}" type="presOf" srcId="{DD7C4344-4F88-7A43-8ECE-79A1287E8910}" destId="{A8A9E812-7E29-1C43-8C77-A0B872FD480F}" srcOrd="0" destOrd="0" presId="urn:microsoft.com/office/officeart/2005/8/layout/chevron1"/>
    <dgm:cxn modelId="{2BA7B2A3-3801-CC4D-B901-AA84455A5491}" type="presParOf" srcId="{EC1A5566-E4D2-294E-9D77-E4DFA8237C3B}" destId="{A8A9E812-7E29-1C43-8C77-A0B872FD480F}" srcOrd="0" destOrd="0" presId="urn:microsoft.com/office/officeart/2005/8/layout/chevron1"/>
    <dgm:cxn modelId="{BCD63CF5-85FC-6B47-92A9-379A8C503495}" type="presParOf" srcId="{EC1A5566-E4D2-294E-9D77-E4DFA8237C3B}" destId="{F64EE514-A137-DA45-A9DA-1C66AED4B12F}" srcOrd="1" destOrd="0" presId="urn:microsoft.com/office/officeart/2005/8/layout/chevron1"/>
    <dgm:cxn modelId="{333223F4-C21D-C548-AE35-70ECA9BFCE3D}" type="presParOf" srcId="{EC1A5566-E4D2-294E-9D77-E4DFA8237C3B}" destId="{5B826780-9B99-E04B-A394-538EDCFDED87}" srcOrd="2" destOrd="0" presId="urn:microsoft.com/office/officeart/2005/8/layout/chevron1"/>
    <dgm:cxn modelId="{6C42597F-AF6C-E94C-932B-DDFB68399358}" type="presParOf" srcId="{EC1A5566-E4D2-294E-9D77-E4DFA8237C3B}" destId="{7A53F2FA-ECE5-1046-9DB6-6AD86DC1B42D}" srcOrd="3" destOrd="0" presId="urn:microsoft.com/office/officeart/2005/8/layout/chevron1"/>
    <dgm:cxn modelId="{ABEFBFF4-386F-E948-9D47-502CA68C0D15}" type="presParOf" srcId="{EC1A5566-E4D2-294E-9D77-E4DFA8237C3B}" destId="{7DDF3C8D-4520-B241-A4FA-F5C67AD6D3D6}"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D67C71-9CBD-EC44-853F-9B67CA4CB024}">
      <dsp:nvSpPr>
        <dsp:cNvPr id="0" name=""/>
        <dsp:cNvSpPr/>
      </dsp:nvSpPr>
      <dsp:spPr>
        <a:xfrm>
          <a:off x="2407224" y="1404281"/>
          <a:ext cx="2431858" cy="1419939"/>
        </a:xfrm>
        <a:prstGeom prst="ellipse">
          <a:avLst/>
        </a:prstGeom>
        <a:solidFill>
          <a:srgbClr val="0070C0"/>
        </a:solid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DIAGNOSTICO SOCIAL</a:t>
          </a:r>
        </a:p>
        <a:p>
          <a:pPr marL="0" lvl="0" indent="0" algn="ctr" defTabSz="800100">
            <a:lnSpc>
              <a:spcPct val="90000"/>
            </a:lnSpc>
            <a:spcBef>
              <a:spcPct val="0"/>
            </a:spcBef>
            <a:spcAft>
              <a:spcPct val="35000"/>
            </a:spcAft>
            <a:buNone/>
          </a:pPr>
          <a:r>
            <a:rPr lang="es-ES" sz="1800" b="1" kern="1200" dirty="0"/>
            <a:t>SANITARIO</a:t>
          </a:r>
        </a:p>
      </dsp:txBody>
      <dsp:txXfrm>
        <a:off x="2763361" y="1612226"/>
        <a:ext cx="1719584" cy="1004049"/>
      </dsp:txXfrm>
    </dsp:sp>
    <dsp:sp modelId="{BAA272FE-198B-0F4F-B9CB-033180DDD075}">
      <dsp:nvSpPr>
        <dsp:cNvPr id="0" name=""/>
        <dsp:cNvSpPr/>
      </dsp:nvSpPr>
      <dsp:spPr>
        <a:xfrm rot="12436976">
          <a:off x="1202771" y="1080520"/>
          <a:ext cx="1616838" cy="404682"/>
        </a:xfrm>
        <a:prstGeom prst="leftArrow">
          <a:avLst>
            <a:gd name="adj1" fmla="val 60000"/>
            <a:gd name="adj2" fmla="val 50000"/>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sp>
    <dsp:sp modelId="{1A06077E-0C9B-A449-852B-87FBF09470AE}">
      <dsp:nvSpPr>
        <dsp:cNvPr id="0" name=""/>
        <dsp:cNvSpPr/>
      </dsp:nvSpPr>
      <dsp:spPr>
        <a:xfrm>
          <a:off x="399135" y="419595"/>
          <a:ext cx="1968915" cy="1079153"/>
        </a:xfrm>
        <a:prstGeom prst="roundRect">
          <a:avLst>
            <a:gd name="adj" fmla="val 10000"/>
          </a:avLst>
        </a:prstGeom>
        <a:solidFill>
          <a:schemeClr val="accent5">
            <a:lumMod val="20000"/>
            <a:lumOff val="80000"/>
          </a:schemeClr>
        </a:solid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s-ES" sz="1500" kern="1200" dirty="0">
              <a:solidFill>
                <a:srgbClr val="000078"/>
              </a:solidFill>
            </a:rPr>
            <a:t>La actividad se orienta a evidenciar los hechos</a:t>
          </a:r>
        </a:p>
      </dsp:txBody>
      <dsp:txXfrm>
        <a:off x="430742" y="451202"/>
        <a:ext cx="1905701" cy="1015939"/>
      </dsp:txXfrm>
    </dsp:sp>
    <dsp:sp modelId="{9C645E51-C744-9942-AFA5-A045BEBF716C}">
      <dsp:nvSpPr>
        <dsp:cNvPr id="0" name=""/>
        <dsp:cNvSpPr/>
      </dsp:nvSpPr>
      <dsp:spPr>
        <a:xfrm rot="16199960">
          <a:off x="3532652" y="883265"/>
          <a:ext cx="180979" cy="40468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5294499-5FDB-894E-B73A-2EE6FD85718F}">
      <dsp:nvSpPr>
        <dsp:cNvPr id="0" name=""/>
        <dsp:cNvSpPr/>
      </dsp:nvSpPr>
      <dsp:spPr>
        <a:xfrm>
          <a:off x="2659683" y="260582"/>
          <a:ext cx="1926909" cy="1079153"/>
        </a:xfrm>
        <a:prstGeom prst="roundRect">
          <a:avLst>
            <a:gd name="adj" fmla="val 10000"/>
          </a:avLst>
        </a:prstGeom>
        <a:solidFill>
          <a:schemeClr val="accent5">
            <a:lumMod val="20000"/>
            <a:lumOff val="80000"/>
          </a:schemeClr>
        </a:solid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s-ES" sz="1500" b="1" kern="1200" dirty="0">
              <a:solidFill>
                <a:srgbClr val="000078"/>
              </a:solidFill>
            </a:rPr>
            <a:t>Interpretación</a:t>
          </a:r>
        </a:p>
        <a:p>
          <a:pPr marL="0" lvl="0" indent="0" algn="ctr" defTabSz="666750">
            <a:lnSpc>
              <a:spcPct val="90000"/>
            </a:lnSpc>
            <a:spcBef>
              <a:spcPct val="0"/>
            </a:spcBef>
            <a:spcAft>
              <a:spcPct val="35000"/>
            </a:spcAft>
            <a:buNone/>
          </a:pPr>
          <a:r>
            <a:rPr lang="es-ES" sz="1500" b="1" kern="1200" dirty="0">
              <a:solidFill>
                <a:srgbClr val="000078"/>
              </a:solidFill>
            </a:rPr>
            <a:t>Juicio profesional</a:t>
          </a:r>
        </a:p>
      </dsp:txBody>
      <dsp:txXfrm>
        <a:off x="2691290" y="292189"/>
        <a:ext cx="1863695" cy="1015939"/>
      </dsp:txXfrm>
    </dsp:sp>
    <dsp:sp modelId="{92FA8413-7D5B-3B40-B517-9607237E1371}">
      <dsp:nvSpPr>
        <dsp:cNvPr id="0" name=""/>
        <dsp:cNvSpPr/>
      </dsp:nvSpPr>
      <dsp:spPr>
        <a:xfrm rot="19985142">
          <a:off x="4537633" y="1095606"/>
          <a:ext cx="1387092" cy="404682"/>
        </a:xfrm>
        <a:prstGeom prst="leftArrow">
          <a:avLst>
            <a:gd name="adj1" fmla="val 60000"/>
            <a:gd name="adj2" fmla="val 50000"/>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sp>
    <dsp:sp modelId="{A5106E90-73E5-1347-BDCE-78A6A136DCFD}">
      <dsp:nvSpPr>
        <dsp:cNvPr id="0" name=""/>
        <dsp:cNvSpPr/>
      </dsp:nvSpPr>
      <dsp:spPr>
        <a:xfrm>
          <a:off x="4884874" y="444432"/>
          <a:ext cx="1929459" cy="1079153"/>
        </a:xfrm>
        <a:prstGeom prst="roundRect">
          <a:avLst>
            <a:gd name="adj" fmla="val 10000"/>
          </a:avLst>
        </a:prstGeom>
        <a:solidFill>
          <a:schemeClr val="accent5">
            <a:lumMod val="20000"/>
            <a:lumOff val="80000"/>
          </a:schemeClr>
        </a:solid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s-ES" sz="1500" b="0" kern="1200" dirty="0">
              <a:solidFill>
                <a:srgbClr val="000078"/>
              </a:solidFill>
            </a:rPr>
            <a:t>La actividad se orienta a dar soporte o  a transformar los hechos</a:t>
          </a:r>
        </a:p>
      </dsp:txBody>
      <dsp:txXfrm>
        <a:off x="4916481" y="476039"/>
        <a:ext cx="1866245" cy="10159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A9E812-7E29-1C43-8C77-A0B872FD480F}">
      <dsp:nvSpPr>
        <dsp:cNvPr id="0" name=""/>
        <dsp:cNvSpPr/>
      </dsp:nvSpPr>
      <dsp:spPr>
        <a:xfrm>
          <a:off x="0" y="447248"/>
          <a:ext cx="1707496" cy="250797"/>
        </a:xfrm>
        <a:prstGeom prst="chevron">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ES" sz="1400" kern="1200" dirty="0"/>
            <a:t>Acción </a:t>
          </a:r>
        </a:p>
      </dsp:txBody>
      <dsp:txXfrm>
        <a:off x="125399" y="447248"/>
        <a:ext cx="1456699" cy="250797"/>
      </dsp:txXfrm>
    </dsp:sp>
    <dsp:sp modelId="{5B826780-9B99-E04B-A394-538EDCFDED87}">
      <dsp:nvSpPr>
        <dsp:cNvPr id="0" name=""/>
        <dsp:cNvSpPr/>
      </dsp:nvSpPr>
      <dsp:spPr>
        <a:xfrm>
          <a:off x="1575082" y="461769"/>
          <a:ext cx="1707496" cy="236276"/>
        </a:xfrm>
        <a:prstGeom prst="chevron">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ES" sz="1400" kern="1200" dirty="0"/>
            <a:t>Acción</a:t>
          </a:r>
        </a:p>
      </dsp:txBody>
      <dsp:txXfrm>
        <a:off x="1693220" y="461769"/>
        <a:ext cx="1471220" cy="236276"/>
      </dsp:txXfrm>
    </dsp:sp>
    <dsp:sp modelId="{7DDF3C8D-4520-B241-A4FA-F5C67AD6D3D6}">
      <dsp:nvSpPr>
        <dsp:cNvPr id="0" name=""/>
        <dsp:cNvSpPr/>
      </dsp:nvSpPr>
      <dsp:spPr>
        <a:xfrm>
          <a:off x="3076295" y="463285"/>
          <a:ext cx="1707496" cy="234760"/>
        </a:xfrm>
        <a:prstGeom prst="chevron">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ES" sz="1400" kern="1200" dirty="0"/>
            <a:t>Acción </a:t>
          </a:r>
        </a:p>
      </dsp:txBody>
      <dsp:txXfrm>
        <a:off x="3193675" y="463285"/>
        <a:ext cx="1472736" cy="23476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3c8d990af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3c8d990a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3c8d990af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3c8d990a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56056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320428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3c8d990af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3c8d990a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616587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3c8d990af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3c8d990a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1918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053538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332138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967730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3c8d990af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3c8d990a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00977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EF8C-436A-461F-B88D-19A5123284D7}"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723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3c8d990af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3c8d990a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75094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CA297DC-0B34-4631-9D02-6CBA7B6FA799}" type="slidenum">
              <a:rPr lang="es-ES" smtClean="0"/>
              <a:t>24</a:t>
            </a:fld>
            <a:endParaRPr lang="es-ES"/>
          </a:p>
        </p:txBody>
      </p:sp>
    </p:spTree>
    <p:extLst>
      <p:ext uri="{BB962C8B-B14F-4D97-AF65-F5344CB8AC3E}">
        <p14:creationId xmlns:p14="http://schemas.microsoft.com/office/powerpoint/2010/main" val="3788405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3c8d990af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3c8d990a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1824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3c8d990af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3c8d990a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0172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3c8d990af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3c8d990a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1107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3c8d990af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3c8d990a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2461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012054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3c8d990af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3c8d990a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03083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37192546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512261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3c8d990af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3c8d990a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s-E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918797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39700" indent="0">
              <a:buNone/>
            </a:pPr>
            <a:endParaRPr lang="es-ES" sz="800" dirty="0"/>
          </a:p>
          <a:p>
            <a:pPr marL="139700" indent="0">
              <a:buNone/>
            </a:pPr>
            <a:endParaRPr lang="es-ES" dirty="0"/>
          </a:p>
        </p:txBody>
      </p:sp>
    </p:spTree>
    <p:extLst>
      <p:ext uri="{BB962C8B-B14F-4D97-AF65-F5344CB8AC3E}">
        <p14:creationId xmlns:p14="http://schemas.microsoft.com/office/powerpoint/2010/main" val="2243828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3c8d990af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3c8d990a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43371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3c8d990af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3c8d990a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35489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3c8d990af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3c8d990a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48796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834751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3c8d990af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3c8d990a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566045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9.png"/><Relationship Id="rId4" Type="http://schemas.openxmlformats.org/officeDocument/2006/relationships/image" Target="../media/image10.png"/><Relationship Id="rId9" Type="http://schemas.openxmlformats.org/officeDocument/2006/relationships/image" Target="../media/image1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ortada para imprimir">
  <p:cSld name="CUSTOM_5">
    <p:spTree>
      <p:nvGrpSpPr>
        <p:cNvPr id="1" name="Shape 14"/>
        <p:cNvGrpSpPr/>
        <p:nvPr/>
      </p:nvGrpSpPr>
      <p:grpSpPr>
        <a:xfrm>
          <a:off x="0" y="0"/>
          <a:ext cx="0" cy="0"/>
          <a:chOff x="0" y="0"/>
          <a:chExt cx="0" cy="0"/>
        </a:xfrm>
      </p:grpSpPr>
      <p:sp>
        <p:nvSpPr>
          <p:cNvPr id="15" name="Google Shape;15;p3"/>
          <p:cNvSpPr/>
          <p:nvPr/>
        </p:nvSpPr>
        <p:spPr>
          <a:xfrm>
            <a:off x="0" y="0"/>
            <a:ext cx="9124200" cy="5037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Google Shape;16;p3"/>
          <p:cNvPicPr preferRelativeResize="0"/>
          <p:nvPr/>
        </p:nvPicPr>
        <p:blipFill>
          <a:blip r:embed="rId2">
            <a:alphaModFix/>
          </a:blip>
          <a:stretch>
            <a:fillRect/>
          </a:stretch>
        </p:blipFill>
        <p:spPr>
          <a:xfrm>
            <a:off x="8488750" y="303450"/>
            <a:ext cx="380271" cy="80924"/>
          </a:xfrm>
          <a:prstGeom prst="rect">
            <a:avLst/>
          </a:prstGeom>
          <a:noFill/>
          <a:ln>
            <a:noFill/>
          </a:ln>
        </p:spPr>
      </p:pic>
      <p:sp>
        <p:nvSpPr>
          <p:cNvPr id="17" name="Google Shape;17;p3"/>
          <p:cNvSpPr/>
          <p:nvPr/>
        </p:nvSpPr>
        <p:spPr>
          <a:xfrm>
            <a:off x="1210252" y="4762325"/>
            <a:ext cx="7676100" cy="44100"/>
          </a:xfrm>
          <a:prstGeom prst="rect">
            <a:avLst/>
          </a:prstGeom>
          <a:solidFill>
            <a:srgbClr val="73E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FFFFFF"/>
              </a:solidFill>
              <a:latin typeface="Calibri"/>
              <a:ea typeface="Calibri"/>
              <a:cs typeface="Calibri"/>
              <a:sym typeface="Calibri"/>
            </a:endParaRPr>
          </a:p>
        </p:txBody>
      </p:sp>
      <p:sp>
        <p:nvSpPr>
          <p:cNvPr id="18" name="Google Shape;18;p3"/>
          <p:cNvSpPr/>
          <p:nvPr/>
        </p:nvSpPr>
        <p:spPr>
          <a:xfrm>
            <a:off x="229275" y="4762325"/>
            <a:ext cx="904800" cy="44100"/>
          </a:xfrm>
          <a:prstGeom prst="rect">
            <a:avLst/>
          </a:prstGeom>
          <a:solidFill>
            <a:srgbClr val="73E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FFFFFF"/>
              </a:solidFill>
              <a:latin typeface="Calibri"/>
              <a:ea typeface="Calibri"/>
              <a:cs typeface="Calibri"/>
              <a:sym typeface="Calibri"/>
            </a:endParaRPr>
          </a:p>
        </p:txBody>
      </p:sp>
      <p:sp>
        <p:nvSpPr>
          <p:cNvPr id="19" name="Google Shape;19;p3"/>
          <p:cNvSpPr txBox="1">
            <a:spLocks noGrp="1"/>
          </p:cNvSpPr>
          <p:nvPr>
            <p:ph type="title"/>
          </p:nvPr>
        </p:nvSpPr>
        <p:spPr>
          <a:xfrm>
            <a:off x="934750" y="924550"/>
            <a:ext cx="7752300" cy="25389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4800" b="1">
                <a:solidFill>
                  <a:srgbClr val="000078"/>
                </a:solidFill>
              </a:defRPr>
            </a:lvl1pPr>
            <a:lvl2pPr lvl="1" rtl="0">
              <a:spcBef>
                <a:spcPts val="0"/>
              </a:spcBef>
              <a:spcAft>
                <a:spcPts val="0"/>
              </a:spcAft>
              <a:buNone/>
              <a:defRPr sz="3600" b="1">
                <a:solidFill>
                  <a:srgbClr val="000078"/>
                </a:solidFill>
              </a:defRPr>
            </a:lvl2pPr>
            <a:lvl3pPr lvl="2" rtl="0">
              <a:spcBef>
                <a:spcPts val="0"/>
              </a:spcBef>
              <a:spcAft>
                <a:spcPts val="0"/>
              </a:spcAft>
              <a:buNone/>
              <a:defRPr sz="3600" b="1">
                <a:solidFill>
                  <a:srgbClr val="000078"/>
                </a:solidFill>
              </a:defRPr>
            </a:lvl3pPr>
            <a:lvl4pPr lvl="3" rtl="0">
              <a:spcBef>
                <a:spcPts val="0"/>
              </a:spcBef>
              <a:spcAft>
                <a:spcPts val="0"/>
              </a:spcAft>
              <a:buNone/>
              <a:defRPr sz="3600" b="1">
                <a:solidFill>
                  <a:srgbClr val="000078"/>
                </a:solidFill>
              </a:defRPr>
            </a:lvl4pPr>
            <a:lvl5pPr lvl="4" rtl="0">
              <a:spcBef>
                <a:spcPts val="0"/>
              </a:spcBef>
              <a:spcAft>
                <a:spcPts val="0"/>
              </a:spcAft>
              <a:buNone/>
              <a:defRPr sz="3600" b="1">
                <a:solidFill>
                  <a:srgbClr val="000078"/>
                </a:solidFill>
              </a:defRPr>
            </a:lvl5pPr>
            <a:lvl6pPr lvl="5" rtl="0">
              <a:spcBef>
                <a:spcPts val="0"/>
              </a:spcBef>
              <a:spcAft>
                <a:spcPts val="0"/>
              </a:spcAft>
              <a:buNone/>
              <a:defRPr sz="3600" b="1">
                <a:solidFill>
                  <a:srgbClr val="000078"/>
                </a:solidFill>
              </a:defRPr>
            </a:lvl6pPr>
            <a:lvl7pPr lvl="6" rtl="0">
              <a:spcBef>
                <a:spcPts val="0"/>
              </a:spcBef>
              <a:spcAft>
                <a:spcPts val="0"/>
              </a:spcAft>
              <a:buNone/>
              <a:defRPr sz="3600" b="1">
                <a:solidFill>
                  <a:srgbClr val="000078"/>
                </a:solidFill>
              </a:defRPr>
            </a:lvl7pPr>
            <a:lvl8pPr lvl="7" rtl="0">
              <a:spcBef>
                <a:spcPts val="0"/>
              </a:spcBef>
              <a:spcAft>
                <a:spcPts val="0"/>
              </a:spcAft>
              <a:buNone/>
              <a:defRPr sz="3600" b="1">
                <a:solidFill>
                  <a:srgbClr val="000078"/>
                </a:solidFill>
              </a:defRPr>
            </a:lvl8pPr>
            <a:lvl9pPr lvl="8" rtl="0">
              <a:spcBef>
                <a:spcPts val="0"/>
              </a:spcBef>
              <a:spcAft>
                <a:spcPts val="0"/>
              </a:spcAft>
              <a:buNone/>
              <a:defRPr sz="3600" b="1">
                <a:solidFill>
                  <a:srgbClr val="000078"/>
                </a:solidFill>
              </a:defRPr>
            </a:lvl9pPr>
          </a:lstStyle>
          <a:p>
            <a:endParaRPr/>
          </a:p>
        </p:txBody>
      </p:sp>
      <p:pic>
        <p:nvPicPr>
          <p:cNvPr id="20" name="Google Shape;20;p3"/>
          <p:cNvPicPr preferRelativeResize="0"/>
          <p:nvPr/>
        </p:nvPicPr>
        <p:blipFill>
          <a:blip r:embed="rId3">
            <a:alphaModFix/>
          </a:blip>
          <a:stretch>
            <a:fillRect/>
          </a:stretch>
        </p:blipFill>
        <p:spPr>
          <a:xfrm>
            <a:off x="152400" y="152400"/>
            <a:ext cx="8839200" cy="61229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raportada per imprimir">
  <p:cSld name="CUSTOM_2_1">
    <p:spTree>
      <p:nvGrpSpPr>
        <p:cNvPr id="1" name="Shape 134"/>
        <p:cNvGrpSpPr/>
        <p:nvPr/>
      </p:nvGrpSpPr>
      <p:grpSpPr>
        <a:xfrm>
          <a:off x="0" y="0"/>
          <a:ext cx="0" cy="0"/>
          <a:chOff x="0" y="0"/>
          <a:chExt cx="0" cy="0"/>
        </a:xfrm>
      </p:grpSpPr>
      <p:sp>
        <p:nvSpPr>
          <p:cNvPr id="135" name="Google Shape;135;p18"/>
          <p:cNvSpPr/>
          <p:nvPr/>
        </p:nvSpPr>
        <p:spPr>
          <a:xfrm>
            <a:off x="0" y="0"/>
            <a:ext cx="9144000" cy="5143500"/>
          </a:xfrm>
          <a:prstGeom prst="rect">
            <a:avLst/>
          </a:prstGeom>
          <a:solidFill>
            <a:srgbClr val="FFFFFF"/>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sp>
        <p:nvSpPr>
          <p:cNvPr id="136" name="Google Shape;136;p18"/>
          <p:cNvSpPr/>
          <p:nvPr/>
        </p:nvSpPr>
        <p:spPr>
          <a:xfrm>
            <a:off x="225973" y="234950"/>
            <a:ext cx="3862200" cy="28800"/>
          </a:xfrm>
          <a:prstGeom prst="rect">
            <a:avLst/>
          </a:prstGeom>
          <a:solidFill>
            <a:srgbClr val="73E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FFFFFF"/>
              </a:solidFill>
              <a:latin typeface="Calibri"/>
              <a:ea typeface="Calibri"/>
              <a:cs typeface="Calibri"/>
              <a:sym typeface="Calibri"/>
            </a:endParaRPr>
          </a:p>
        </p:txBody>
      </p:sp>
      <p:sp>
        <p:nvSpPr>
          <p:cNvPr id="137" name="Google Shape;137;p18"/>
          <p:cNvSpPr/>
          <p:nvPr/>
        </p:nvSpPr>
        <p:spPr>
          <a:xfrm>
            <a:off x="226250" y="4861525"/>
            <a:ext cx="3862200" cy="28800"/>
          </a:xfrm>
          <a:prstGeom prst="rect">
            <a:avLst/>
          </a:prstGeom>
          <a:solidFill>
            <a:srgbClr val="73E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FFFFFF"/>
              </a:solidFill>
              <a:latin typeface="Calibri"/>
              <a:ea typeface="Calibri"/>
              <a:cs typeface="Calibri"/>
              <a:sym typeface="Calibri"/>
            </a:endParaRPr>
          </a:p>
        </p:txBody>
      </p:sp>
      <p:sp>
        <p:nvSpPr>
          <p:cNvPr id="138" name="Google Shape;138;p18"/>
          <p:cNvSpPr/>
          <p:nvPr/>
        </p:nvSpPr>
        <p:spPr>
          <a:xfrm>
            <a:off x="225973" y="832225"/>
            <a:ext cx="3862200" cy="28800"/>
          </a:xfrm>
          <a:prstGeom prst="rect">
            <a:avLst/>
          </a:prstGeom>
          <a:solidFill>
            <a:srgbClr val="73E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FFFFFF"/>
              </a:solidFill>
              <a:latin typeface="Calibri"/>
              <a:ea typeface="Calibri"/>
              <a:cs typeface="Calibri"/>
              <a:sym typeface="Calibri"/>
            </a:endParaRPr>
          </a:p>
        </p:txBody>
      </p:sp>
      <p:sp>
        <p:nvSpPr>
          <p:cNvPr id="139" name="Google Shape;139;p18"/>
          <p:cNvSpPr txBox="1"/>
          <p:nvPr/>
        </p:nvSpPr>
        <p:spPr>
          <a:xfrm>
            <a:off x="468327" y="3878308"/>
            <a:ext cx="3057300" cy="31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ca" sz="1800">
                <a:solidFill>
                  <a:srgbClr val="000078"/>
                </a:solidFill>
              </a:rPr>
              <a:t>UOC.universitat </a:t>
            </a:r>
            <a:endParaRPr sz="1800">
              <a:solidFill>
                <a:srgbClr val="000078"/>
              </a:solidFill>
            </a:endParaRPr>
          </a:p>
        </p:txBody>
      </p:sp>
      <p:sp>
        <p:nvSpPr>
          <p:cNvPr id="140" name="Google Shape;140;p18"/>
          <p:cNvSpPr txBox="1"/>
          <p:nvPr/>
        </p:nvSpPr>
        <p:spPr>
          <a:xfrm>
            <a:off x="468327" y="4216254"/>
            <a:ext cx="3057300" cy="280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ca" sz="1800">
                <a:solidFill>
                  <a:srgbClr val="000078"/>
                </a:solidFill>
              </a:rPr>
              <a:t>@UOCuniversitat</a:t>
            </a:r>
            <a:endParaRPr sz="1800">
              <a:solidFill>
                <a:srgbClr val="000078"/>
              </a:solidFill>
            </a:endParaRPr>
          </a:p>
        </p:txBody>
      </p:sp>
      <p:sp>
        <p:nvSpPr>
          <p:cNvPr id="141" name="Google Shape;141;p18"/>
          <p:cNvSpPr txBox="1"/>
          <p:nvPr/>
        </p:nvSpPr>
        <p:spPr>
          <a:xfrm>
            <a:off x="468327" y="4515027"/>
            <a:ext cx="3057300" cy="280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ca" sz="1800">
                <a:solidFill>
                  <a:srgbClr val="000078"/>
                </a:solidFill>
              </a:rPr>
              <a:t>UOCuniversitat</a:t>
            </a:r>
            <a:endParaRPr sz="1800">
              <a:solidFill>
                <a:srgbClr val="000078"/>
              </a:solidFill>
            </a:endParaRPr>
          </a:p>
        </p:txBody>
      </p:sp>
      <p:pic>
        <p:nvPicPr>
          <p:cNvPr id="142" name="Google Shape;142;p18"/>
          <p:cNvPicPr preferRelativeResize="0"/>
          <p:nvPr/>
        </p:nvPicPr>
        <p:blipFill rotWithShape="1">
          <a:blip r:embed="rId2">
            <a:alphaModFix/>
          </a:blip>
          <a:srcRect r="-11731" b="-11731"/>
          <a:stretch/>
        </p:blipFill>
        <p:spPr>
          <a:xfrm>
            <a:off x="226244" y="301219"/>
            <a:ext cx="1435500" cy="359400"/>
          </a:xfrm>
          <a:prstGeom prst="rect">
            <a:avLst/>
          </a:prstGeom>
          <a:noFill/>
          <a:ln>
            <a:noFill/>
          </a:ln>
        </p:spPr>
      </p:pic>
      <p:pic>
        <p:nvPicPr>
          <p:cNvPr id="143" name="Google Shape;143;p18"/>
          <p:cNvPicPr preferRelativeResize="0"/>
          <p:nvPr/>
        </p:nvPicPr>
        <p:blipFill>
          <a:blip r:embed="rId3">
            <a:alphaModFix/>
          </a:blip>
          <a:stretch>
            <a:fillRect/>
          </a:stretch>
        </p:blipFill>
        <p:spPr>
          <a:xfrm>
            <a:off x="235818" y="4212462"/>
            <a:ext cx="255085" cy="255751"/>
          </a:xfrm>
          <a:prstGeom prst="rect">
            <a:avLst/>
          </a:prstGeom>
          <a:noFill/>
          <a:ln>
            <a:noFill/>
          </a:ln>
        </p:spPr>
      </p:pic>
      <p:pic>
        <p:nvPicPr>
          <p:cNvPr id="144" name="Google Shape;144;p18"/>
          <p:cNvPicPr preferRelativeResize="0"/>
          <p:nvPr/>
        </p:nvPicPr>
        <p:blipFill>
          <a:blip r:embed="rId4">
            <a:alphaModFix/>
          </a:blip>
          <a:stretch>
            <a:fillRect/>
          </a:stretch>
        </p:blipFill>
        <p:spPr>
          <a:xfrm>
            <a:off x="225976" y="4488873"/>
            <a:ext cx="255740" cy="255751"/>
          </a:xfrm>
          <a:prstGeom prst="rect">
            <a:avLst/>
          </a:prstGeom>
          <a:noFill/>
          <a:ln>
            <a:noFill/>
          </a:ln>
        </p:spPr>
      </p:pic>
      <p:pic>
        <p:nvPicPr>
          <p:cNvPr id="145" name="Google Shape;145;p18"/>
          <p:cNvPicPr preferRelativeResize="0"/>
          <p:nvPr/>
        </p:nvPicPr>
        <p:blipFill>
          <a:blip r:embed="rId5">
            <a:alphaModFix/>
          </a:blip>
          <a:stretch>
            <a:fillRect/>
          </a:stretch>
        </p:blipFill>
        <p:spPr>
          <a:xfrm>
            <a:off x="225973" y="3937674"/>
            <a:ext cx="274775" cy="274787"/>
          </a:xfrm>
          <a:prstGeom prst="rect">
            <a:avLst/>
          </a:prstGeom>
          <a:noFill/>
          <a:ln>
            <a:noFill/>
          </a:ln>
        </p:spPr>
      </p:pic>
      <p:pic>
        <p:nvPicPr>
          <p:cNvPr id="146" name="Google Shape;146;p18"/>
          <p:cNvPicPr preferRelativeResize="0"/>
          <p:nvPr/>
        </p:nvPicPr>
        <p:blipFill>
          <a:blip r:embed="rId6">
            <a:alphaModFix/>
          </a:blip>
          <a:stretch>
            <a:fillRect/>
          </a:stretch>
        </p:blipFill>
        <p:spPr>
          <a:xfrm>
            <a:off x="7438301" y="-14173"/>
            <a:ext cx="1715104" cy="118871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FD1AC9-B505-3A3D-1B7C-0E57DA0EC528}"/>
              </a:ext>
            </a:extLst>
          </p:cNvPr>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575A035-14A5-68C5-F1B4-8C61DA140E3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2065A9E-B69B-E675-8DE1-94705F0E462D}"/>
              </a:ext>
            </a:extLst>
          </p:cNvPr>
          <p:cNvSpPr>
            <a:spLocks noGrp="1"/>
          </p:cNvSpPr>
          <p:nvPr>
            <p:ph type="dt" sz="half" idx="10"/>
          </p:nvPr>
        </p:nvSpPr>
        <p:spPr/>
        <p:txBody>
          <a:bodyPr/>
          <a:lstStyle/>
          <a:p>
            <a:fld id="{21E178A8-E42A-43A5-821B-7FE14407A91F}" type="datetimeFigureOut">
              <a:rPr lang="es-ES" smtClean="0"/>
              <a:t>02/04/2025</a:t>
            </a:fld>
            <a:endParaRPr lang="es-ES"/>
          </a:p>
        </p:txBody>
      </p:sp>
      <p:sp>
        <p:nvSpPr>
          <p:cNvPr id="5" name="Marcador de pie de página 4">
            <a:extLst>
              <a:ext uri="{FF2B5EF4-FFF2-40B4-BE49-F238E27FC236}">
                <a16:creationId xmlns:a16="http://schemas.microsoft.com/office/drawing/2014/main" id="{4F2A980B-8CC6-3265-7E69-45348C299A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10E628F-4F91-2332-CBB4-43A1AC01B703}"/>
              </a:ext>
            </a:extLst>
          </p:cNvPr>
          <p:cNvSpPr>
            <a:spLocks noGrp="1"/>
          </p:cNvSpPr>
          <p:nvPr>
            <p:ph type="sldNum" sz="quarter" idx="12"/>
          </p:nvPr>
        </p:nvSpPr>
        <p:spPr/>
        <p:txBody>
          <a:bodyPr/>
          <a:lstStyle/>
          <a:p>
            <a:fld id="{102EBF72-4D95-4013-98F5-54355E48EB4D}" type="slidenum">
              <a:rPr lang="es-ES" smtClean="0"/>
              <a:t>‹Nº›</a:t>
            </a:fld>
            <a:endParaRPr lang="es-ES"/>
          </a:p>
        </p:txBody>
      </p:sp>
    </p:spTree>
    <p:extLst>
      <p:ext uri="{BB962C8B-B14F-4D97-AF65-F5344CB8AC3E}">
        <p14:creationId xmlns:p14="http://schemas.microsoft.com/office/powerpoint/2010/main" val="1943192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526AA0-7168-3F9F-6629-6A3BFCCAA58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0AACAD3-22A4-4A7F-3EB1-920614253D2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1A5F6C2-EE92-F0C1-1237-7100E7AD0BFC}"/>
              </a:ext>
            </a:extLst>
          </p:cNvPr>
          <p:cNvSpPr>
            <a:spLocks noGrp="1"/>
          </p:cNvSpPr>
          <p:nvPr>
            <p:ph type="dt" sz="half" idx="10"/>
          </p:nvPr>
        </p:nvSpPr>
        <p:spPr/>
        <p:txBody>
          <a:bodyPr/>
          <a:lstStyle/>
          <a:p>
            <a:fld id="{21E178A8-E42A-43A5-821B-7FE14407A91F}" type="datetimeFigureOut">
              <a:rPr lang="es-ES" smtClean="0"/>
              <a:t>02/04/2025</a:t>
            </a:fld>
            <a:endParaRPr lang="es-ES"/>
          </a:p>
        </p:txBody>
      </p:sp>
    </p:spTree>
    <p:extLst>
      <p:ext uri="{BB962C8B-B14F-4D97-AF65-F5344CB8AC3E}">
        <p14:creationId xmlns:p14="http://schemas.microsoft.com/office/powerpoint/2010/main" val="3890171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BDEF6D-AFBF-A96A-3AF2-8FCA45FD6B51}"/>
              </a:ext>
            </a:extLst>
          </p:cNvPr>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1702BA1-3AE3-B254-31BB-32E6119443EE}"/>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2A84C22-A149-F79D-B49E-652848CD42B8}"/>
              </a:ext>
            </a:extLst>
          </p:cNvPr>
          <p:cNvSpPr>
            <a:spLocks noGrp="1"/>
          </p:cNvSpPr>
          <p:nvPr>
            <p:ph type="dt" sz="half" idx="10"/>
          </p:nvPr>
        </p:nvSpPr>
        <p:spPr/>
        <p:txBody>
          <a:bodyPr/>
          <a:lstStyle/>
          <a:p>
            <a:fld id="{21E178A8-E42A-43A5-821B-7FE14407A91F}" type="datetimeFigureOut">
              <a:rPr lang="es-ES" smtClean="0"/>
              <a:t>02/04/2025</a:t>
            </a:fld>
            <a:endParaRPr lang="es-ES"/>
          </a:p>
        </p:txBody>
      </p:sp>
      <p:sp>
        <p:nvSpPr>
          <p:cNvPr id="5" name="Marcador de pie de página 4">
            <a:extLst>
              <a:ext uri="{FF2B5EF4-FFF2-40B4-BE49-F238E27FC236}">
                <a16:creationId xmlns:a16="http://schemas.microsoft.com/office/drawing/2014/main" id="{8E73FB4A-8B48-952E-5D98-ACC3A1F0831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7D992E-ED53-EB4A-5783-DAD924F217BD}"/>
              </a:ext>
            </a:extLst>
          </p:cNvPr>
          <p:cNvSpPr>
            <a:spLocks noGrp="1"/>
          </p:cNvSpPr>
          <p:nvPr>
            <p:ph type="sldNum" sz="quarter" idx="12"/>
          </p:nvPr>
        </p:nvSpPr>
        <p:spPr/>
        <p:txBody>
          <a:bodyPr/>
          <a:lstStyle/>
          <a:p>
            <a:fld id="{102EBF72-4D95-4013-98F5-54355E48EB4D}" type="slidenum">
              <a:rPr lang="es-ES" smtClean="0"/>
              <a:t>‹Nº›</a:t>
            </a:fld>
            <a:endParaRPr lang="es-ES"/>
          </a:p>
        </p:txBody>
      </p:sp>
    </p:spTree>
    <p:extLst>
      <p:ext uri="{BB962C8B-B14F-4D97-AF65-F5344CB8AC3E}">
        <p14:creationId xmlns:p14="http://schemas.microsoft.com/office/powerpoint/2010/main" val="3550147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5726F2-0006-76E8-D0BD-3F5CC786592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68C9508-59BB-88F2-2609-C99879274661}"/>
              </a:ext>
            </a:extLst>
          </p:cNvPr>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19F0DE5-910E-F535-F22C-9ED84F4188F0}"/>
              </a:ext>
            </a:extLst>
          </p:cNvPr>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0A76E05-0E3C-9A5A-61D0-D85208552ECC}"/>
              </a:ext>
            </a:extLst>
          </p:cNvPr>
          <p:cNvSpPr>
            <a:spLocks noGrp="1"/>
          </p:cNvSpPr>
          <p:nvPr>
            <p:ph type="dt" sz="half" idx="10"/>
          </p:nvPr>
        </p:nvSpPr>
        <p:spPr/>
        <p:txBody>
          <a:bodyPr/>
          <a:lstStyle/>
          <a:p>
            <a:fld id="{21E178A8-E42A-43A5-821B-7FE14407A91F}" type="datetimeFigureOut">
              <a:rPr lang="es-ES" smtClean="0"/>
              <a:t>02/04/2025</a:t>
            </a:fld>
            <a:endParaRPr lang="es-ES"/>
          </a:p>
        </p:txBody>
      </p:sp>
      <p:sp>
        <p:nvSpPr>
          <p:cNvPr id="6" name="Marcador de pie de página 5">
            <a:extLst>
              <a:ext uri="{FF2B5EF4-FFF2-40B4-BE49-F238E27FC236}">
                <a16:creationId xmlns:a16="http://schemas.microsoft.com/office/drawing/2014/main" id="{0C154D2B-9C93-7C8C-B9F7-68B007263DB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710235C-9CF8-CC87-66EF-173B8E2664E2}"/>
              </a:ext>
            </a:extLst>
          </p:cNvPr>
          <p:cNvSpPr>
            <a:spLocks noGrp="1"/>
          </p:cNvSpPr>
          <p:nvPr>
            <p:ph type="sldNum" sz="quarter" idx="12"/>
          </p:nvPr>
        </p:nvSpPr>
        <p:spPr/>
        <p:txBody>
          <a:bodyPr/>
          <a:lstStyle/>
          <a:p>
            <a:fld id="{102EBF72-4D95-4013-98F5-54355E48EB4D}" type="slidenum">
              <a:rPr lang="es-ES" smtClean="0"/>
              <a:t>‹Nº›</a:t>
            </a:fld>
            <a:endParaRPr lang="es-ES"/>
          </a:p>
        </p:txBody>
      </p:sp>
    </p:spTree>
    <p:extLst>
      <p:ext uri="{BB962C8B-B14F-4D97-AF65-F5344CB8AC3E}">
        <p14:creationId xmlns:p14="http://schemas.microsoft.com/office/powerpoint/2010/main" val="3365905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1EAF8A-A9FC-096E-65F2-A38284F88406}"/>
              </a:ext>
            </a:extLst>
          </p:cNvPr>
          <p:cNvSpPr>
            <a:spLocks noGrp="1"/>
          </p:cNvSpPr>
          <p:nvPr>
            <p:ph type="title"/>
          </p:nvPr>
        </p:nvSpPr>
        <p:spPr>
          <a:xfrm>
            <a:off x="629841" y="273844"/>
            <a:ext cx="7886700" cy="994172"/>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2DD2DA6-B148-2610-F6D3-95B3FB67AD8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01B7A3A-E99C-B189-187A-EA9F7A6C9B21}"/>
              </a:ext>
            </a:extLst>
          </p:cNvPr>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17F97F0-2BBF-354C-811B-EA26B16538E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743F8B9-5401-F115-A4EA-1C5EAC4C121E}"/>
              </a:ext>
            </a:extLst>
          </p:cNvPr>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4079267-4A1C-7896-B30E-92EFA147C255}"/>
              </a:ext>
            </a:extLst>
          </p:cNvPr>
          <p:cNvSpPr>
            <a:spLocks noGrp="1"/>
          </p:cNvSpPr>
          <p:nvPr>
            <p:ph type="dt" sz="half" idx="10"/>
          </p:nvPr>
        </p:nvSpPr>
        <p:spPr/>
        <p:txBody>
          <a:bodyPr/>
          <a:lstStyle/>
          <a:p>
            <a:fld id="{21E178A8-E42A-43A5-821B-7FE14407A91F}" type="datetimeFigureOut">
              <a:rPr lang="es-ES" smtClean="0"/>
              <a:t>02/04/2025</a:t>
            </a:fld>
            <a:endParaRPr lang="es-ES"/>
          </a:p>
        </p:txBody>
      </p:sp>
      <p:sp>
        <p:nvSpPr>
          <p:cNvPr id="8" name="Marcador de pie de página 7">
            <a:extLst>
              <a:ext uri="{FF2B5EF4-FFF2-40B4-BE49-F238E27FC236}">
                <a16:creationId xmlns:a16="http://schemas.microsoft.com/office/drawing/2014/main" id="{ECB1E427-E3D8-7EFC-380C-F4DAC351407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B23A2C8-CC62-8899-9D39-6F1AF1E2E032}"/>
              </a:ext>
            </a:extLst>
          </p:cNvPr>
          <p:cNvSpPr>
            <a:spLocks noGrp="1"/>
          </p:cNvSpPr>
          <p:nvPr>
            <p:ph type="sldNum" sz="quarter" idx="12"/>
          </p:nvPr>
        </p:nvSpPr>
        <p:spPr/>
        <p:txBody>
          <a:bodyPr/>
          <a:lstStyle/>
          <a:p>
            <a:fld id="{102EBF72-4D95-4013-98F5-54355E48EB4D}" type="slidenum">
              <a:rPr lang="es-ES" smtClean="0"/>
              <a:t>‹Nº›</a:t>
            </a:fld>
            <a:endParaRPr lang="es-ES"/>
          </a:p>
        </p:txBody>
      </p:sp>
    </p:spTree>
    <p:extLst>
      <p:ext uri="{BB962C8B-B14F-4D97-AF65-F5344CB8AC3E}">
        <p14:creationId xmlns:p14="http://schemas.microsoft.com/office/powerpoint/2010/main" val="335698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C87475-A6FA-B531-C932-86FF2963A71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150BB0D-11FA-8833-0A64-F653CED00B94}"/>
              </a:ext>
            </a:extLst>
          </p:cNvPr>
          <p:cNvSpPr>
            <a:spLocks noGrp="1"/>
          </p:cNvSpPr>
          <p:nvPr>
            <p:ph type="dt" sz="half" idx="10"/>
          </p:nvPr>
        </p:nvSpPr>
        <p:spPr/>
        <p:txBody>
          <a:bodyPr/>
          <a:lstStyle/>
          <a:p>
            <a:fld id="{21E178A8-E42A-43A5-821B-7FE14407A91F}" type="datetimeFigureOut">
              <a:rPr lang="es-ES" smtClean="0"/>
              <a:t>02/04/2025</a:t>
            </a:fld>
            <a:endParaRPr lang="es-ES"/>
          </a:p>
        </p:txBody>
      </p:sp>
      <p:sp>
        <p:nvSpPr>
          <p:cNvPr id="4" name="Marcador de pie de página 3">
            <a:extLst>
              <a:ext uri="{FF2B5EF4-FFF2-40B4-BE49-F238E27FC236}">
                <a16:creationId xmlns:a16="http://schemas.microsoft.com/office/drawing/2014/main" id="{7907D017-55A8-94A0-83B9-9F56ECCFDAF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A833376-2AE1-BE5F-4469-96878DFE3477}"/>
              </a:ext>
            </a:extLst>
          </p:cNvPr>
          <p:cNvSpPr>
            <a:spLocks noGrp="1"/>
          </p:cNvSpPr>
          <p:nvPr>
            <p:ph type="sldNum" sz="quarter" idx="12"/>
          </p:nvPr>
        </p:nvSpPr>
        <p:spPr/>
        <p:txBody>
          <a:bodyPr/>
          <a:lstStyle/>
          <a:p>
            <a:fld id="{102EBF72-4D95-4013-98F5-54355E48EB4D}" type="slidenum">
              <a:rPr lang="es-ES" smtClean="0"/>
              <a:t>‹Nº›</a:t>
            </a:fld>
            <a:endParaRPr lang="es-ES"/>
          </a:p>
        </p:txBody>
      </p:sp>
    </p:spTree>
    <p:extLst>
      <p:ext uri="{BB962C8B-B14F-4D97-AF65-F5344CB8AC3E}">
        <p14:creationId xmlns:p14="http://schemas.microsoft.com/office/powerpoint/2010/main" val="3514555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CEDB40C-B202-C33D-AECB-10B7F0E70D94}"/>
              </a:ext>
            </a:extLst>
          </p:cNvPr>
          <p:cNvSpPr>
            <a:spLocks noGrp="1"/>
          </p:cNvSpPr>
          <p:nvPr>
            <p:ph type="dt" sz="half" idx="10"/>
          </p:nvPr>
        </p:nvSpPr>
        <p:spPr/>
        <p:txBody>
          <a:bodyPr/>
          <a:lstStyle/>
          <a:p>
            <a:fld id="{21E178A8-E42A-43A5-821B-7FE14407A91F}" type="datetimeFigureOut">
              <a:rPr lang="es-ES" smtClean="0"/>
              <a:t>02/04/2025</a:t>
            </a:fld>
            <a:endParaRPr lang="es-ES"/>
          </a:p>
        </p:txBody>
      </p:sp>
      <p:sp>
        <p:nvSpPr>
          <p:cNvPr id="3" name="Marcador de pie de página 2">
            <a:extLst>
              <a:ext uri="{FF2B5EF4-FFF2-40B4-BE49-F238E27FC236}">
                <a16:creationId xmlns:a16="http://schemas.microsoft.com/office/drawing/2014/main" id="{D61910BF-B170-953F-34A1-FAED355E41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ACB62CC-B960-48F9-55DD-7418C857E0B8}"/>
              </a:ext>
            </a:extLst>
          </p:cNvPr>
          <p:cNvSpPr>
            <a:spLocks noGrp="1"/>
          </p:cNvSpPr>
          <p:nvPr>
            <p:ph type="sldNum" sz="quarter" idx="12"/>
          </p:nvPr>
        </p:nvSpPr>
        <p:spPr/>
        <p:txBody>
          <a:bodyPr/>
          <a:lstStyle/>
          <a:p>
            <a:fld id="{102EBF72-4D95-4013-98F5-54355E48EB4D}" type="slidenum">
              <a:rPr lang="es-ES" smtClean="0"/>
              <a:t>‹Nº›</a:t>
            </a:fld>
            <a:endParaRPr lang="es-ES"/>
          </a:p>
        </p:txBody>
      </p:sp>
    </p:spTree>
    <p:extLst>
      <p:ext uri="{BB962C8B-B14F-4D97-AF65-F5344CB8AC3E}">
        <p14:creationId xmlns:p14="http://schemas.microsoft.com/office/powerpoint/2010/main" val="1679432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613D7C-C905-476A-C0AE-E63F9144E7A4}"/>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0B45803-4379-C420-D410-CFB41AED7E3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464D4DD-77BB-0311-B4ED-410E2982929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BDEA44E-A153-16AA-6622-E491A6E01AF1}"/>
              </a:ext>
            </a:extLst>
          </p:cNvPr>
          <p:cNvSpPr>
            <a:spLocks noGrp="1"/>
          </p:cNvSpPr>
          <p:nvPr>
            <p:ph type="dt" sz="half" idx="10"/>
          </p:nvPr>
        </p:nvSpPr>
        <p:spPr/>
        <p:txBody>
          <a:bodyPr/>
          <a:lstStyle/>
          <a:p>
            <a:fld id="{21E178A8-E42A-43A5-821B-7FE14407A91F}" type="datetimeFigureOut">
              <a:rPr lang="es-ES" smtClean="0"/>
              <a:t>02/04/2025</a:t>
            </a:fld>
            <a:endParaRPr lang="es-ES"/>
          </a:p>
        </p:txBody>
      </p:sp>
      <p:sp>
        <p:nvSpPr>
          <p:cNvPr id="6" name="Marcador de pie de página 5">
            <a:extLst>
              <a:ext uri="{FF2B5EF4-FFF2-40B4-BE49-F238E27FC236}">
                <a16:creationId xmlns:a16="http://schemas.microsoft.com/office/drawing/2014/main" id="{5F5F8DED-BE88-CDE7-809E-A11C6DEA0DF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C0FE74A-FE17-578E-6DF5-AD27B914206F}"/>
              </a:ext>
            </a:extLst>
          </p:cNvPr>
          <p:cNvSpPr>
            <a:spLocks noGrp="1"/>
          </p:cNvSpPr>
          <p:nvPr>
            <p:ph type="sldNum" sz="quarter" idx="12"/>
          </p:nvPr>
        </p:nvSpPr>
        <p:spPr/>
        <p:txBody>
          <a:bodyPr/>
          <a:lstStyle/>
          <a:p>
            <a:fld id="{102EBF72-4D95-4013-98F5-54355E48EB4D}" type="slidenum">
              <a:rPr lang="es-ES" smtClean="0"/>
              <a:t>‹Nº›</a:t>
            </a:fld>
            <a:endParaRPr lang="es-ES"/>
          </a:p>
        </p:txBody>
      </p:sp>
    </p:spTree>
    <p:extLst>
      <p:ext uri="{BB962C8B-B14F-4D97-AF65-F5344CB8AC3E}">
        <p14:creationId xmlns:p14="http://schemas.microsoft.com/office/powerpoint/2010/main" val="999476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451A26-58CA-8BC2-B8D5-3C1E8CA24C53}"/>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5E42410-A73F-A856-60A9-AD3D9004BA5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a:extLst>
              <a:ext uri="{FF2B5EF4-FFF2-40B4-BE49-F238E27FC236}">
                <a16:creationId xmlns:a16="http://schemas.microsoft.com/office/drawing/2014/main" id="{4FE6B10D-9BEC-45D0-DEAA-56658F0900E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BEB17C7-EC15-18E9-FBB5-73AA84084AD9}"/>
              </a:ext>
            </a:extLst>
          </p:cNvPr>
          <p:cNvSpPr>
            <a:spLocks noGrp="1"/>
          </p:cNvSpPr>
          <p:nvPr>
            <p:ph type="dt" sz="half" idx="10"/>
          </p:nvPr>
        </p:nvSpPr>
        <p:spPr/>
        <p:txBody>
          <a:bodyPr/>
          <a:lstStyle/>
          <a:p>
            <a:fld id="{21E178A8-E42A-43A5-821B-7FE14407A91F}" type="datetimeFigureOut">
              <a:rPr lang="es-ES" smtClean="0"/>
              <a:t>02/04/2025</a:t>
            </a:fld>
            <a:endParaRPr lang="es-ES"/>
          </a:p>
        </p:txBody>
      </p:sp>
      <p:sp>
        <p:nvSpPr>
          <p:cNvPr id="6" name="Marcador de pie de página 5">
            <a:extLst>
              <a:ext uri="{FF2B5EF4-FFF2-40B4-BE49-F238E27FC236}">
                <a16:creationId xmlns:a16="http://schemas.microsoft.com/office/drawing/2014/main" id="{4BE40BE6-3087-2108-A6C8-F6182BDDED7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B316B68-7B05-0193-1B9F-912F8458F769}"/>
              </a:ext>
            </a:extLst>
          </p:cNvPr>
          <p:cNvSpPr>
            <a:spLocks noGrp="1"/>
          </p:cNvSpPr>
          <p:nvPr>
            <p:ph type="sldNum" sz="quarter" idx="12"/>
          </p:nvPr>
        </p:nvSpPr>
        <p:spPr/>
        <p:txBody>
          <a:bodyPr/>
          <a:lstStyle/>
          <a:p>
            <a:fld id="{102EBF72-4D95-4013-98F5-54355E48EB4D}" type="slidenum">
              <a:rPr lang="es-ES" smtClean="0"/>
              <a:t>‹Nº›</a:t>
            </a:fld>
            <a:endParaRPr lang="es-ES"/>
          </a:p>
        </p:txBody>
      </p:sp>
    </p:spTree>
    <p:extLst>
      <p:ext uri="{BB962C8B-B14F-4D97-AF65-F5344CB8AC3E}">
        <p14:creationId xmlns:p14="http://schemas.microsoft.com/office/powerpoint/2010/main" val="4183983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A594213-535C-46B7-B024-C41EFD9B5233}"/>
              </a:ext>
            </a:extLst>
          </p:cNvPr>
          <p:cNvSpPr>
            <a:spLocks noGrp="1"/>
          </p:cNvSpPr>
          <p:nvPr>
            <p:ph type="dt" sz="half" idx="10"/>
          </p:nvPr>
        </p:nvSpPr>
        <p:spPr/>
        <p:txBody>
          <a:bodyPr/>
          <a:lstStyle/>
          <a:p>
            <a:fld id="{D5866F22-99FA-431D-B1AF-266A33720DBE}" type="datetimeFigureOut">
              <a:rPr lang="es-ES" smtClean="0"/>
              <a:t>02/04/2025</a:t>
            </a:fld>
            <a:endParaRPr lang="es-ES"/>
          </a:p>
        </p:txBody>
      </p:sp>
      <p:sp>
        <p:nvSpPr>
          <p:cNvPr id="3" name="Marcador de pie de página 2">
            <a:extLst>
              <a:ext uri="{FF2B5EF4-FFF2-40B4-BE49-F238E27FC236}">
                <a16:creationId xmlns:a16="http://schemas.microsoft.com/office/drawing/2014/main" id="{701DA95D-E27C-4ACE-AD66-27F22A1C0F4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B41DD29-3156-4E9F-BDAA-F0D0EB8FDBE2}"/>
              </a:ext>
            </a:extLst>
          </p:cNvPr>
          <p:cNvSpPr>
            <a:spLocks noGrp="1"/>
          </p:cNvSpPr>
          <p:nvPr>
            <p:ph type="sldNum" sz="quarter" idx="12"/>
          </p:nvPr>
        </p:nvSpPr>
        <p:spPr/>
        <p:txBody>
          <a:bodyPr/>
          <a:lstStyle/>
          <a:p>
            <a:fld id="{83CAC2DA-875C-4761-AEA9-6760BA77912B}" type="slidenum">
              <a:rPr lang="es-ES" smtClean="0"/>
              <a:t>‹Nº›</a:t>
            </a:fld>
            <a:endParaRPr lang="es-ES"/>
          </a:p>
        </p:txBody>
      </p:sp>
    </p:spTree>
    <p:extLst>
      <p:ext uri="{BB962C8B-B14F-4D97-AF65-F5344CB8AC3E}">
        <p14:creationId xmlns:p14="http://schemas.microsoft.com/office/powerpoint/2010/main" val="23412283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B48A6A-43E8-DDBE-7B57-63057901C04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ADAF2A8-5C81-3DEF-69A8-6480494BD5C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B279799-BF6F-9B3A-EC5A-3DE877877EF6}"/>
              </a:ext>
            </a:extLst>
          </p:cNvPr>
          <p:cNvSpPr>
            <a:spLocks noGrp="1"/>
          </p:cNvSpPr>
          <p:nvPr>
            <p:ph type="dt" sz="half" idx="10"/>
          </p:nvPr>
        </p:nvSpPr>
        <p:spPr/>
        <p:txBody>
          <a:bodyPr/>
          <a:lstStyle/>
          <a:p>
            <a:fld id="{21E178A8-E42A-43A5-821B-7FE14407A91F}" type="datetimeFigureOut">
              <a:rPr lang="es-ES" smtClean="0"/>
              <a:t>02/04/2025</a:t>
            </a:fld>
            <a:endParaRPr lang="es-ES"/>
          </a:p>
        </p:txBody>
      </p:sp>
      <p:sp>
        <p:nvSpPr>
          <p:cNvPr id="5" name="Marcador de pie de página 4">
            <a:extLst>
              <a:ext uri="{FF2B5EF4-FFF2-40B4-BE49-F238E27FC236}">
                <a16:creationId xmlns:a16="http://schemas.microsoft.com/office/drawing/2014/main" id="{23F6FAF9-D5B0-D98B-A2A8-632EDF36C8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FB91592-4FDB-B605-A7A1-928D912D6A78}"/>
              </a:ext>
            </a:extLst>
          </p:cNvPr>
          <p:cNvSpPr>
            <a:spLocks noGrp="1"/>
          </p:cNvSpPr>
          <p:nvPr>
            <p:ph type="sldNum" sz="quarter" idx="12"/>
          </p:nvPr>
        </p:nvSpPr>
        <p:spPr/>
        <p:txBody>
          <a:bodyPr/>
          <a:lstStyle/>
          <a:p>
            <a:fld id="{102EBF72-4D95-4013-98F5-54355E48EB4D}" type="slidenum">
              <a:rPr lang="es-ES" smtClean="0"/>
              <a:t>‹Nº›</a:t>
            </a:fld>
            <a:endParaRPr lang="es-ES"/>
          </a:p>
        </p:txBody>
      </p:sp>
    </p:spTree>
    <p:extLst>
      <p:ext uri="{BB962C8B-B14F-4D97-AF65-F5344CB8AC3E}">
        <p14:creationId xmlns:p14="http://schemas.microsoft.com/office/powerpoint/2010/main" val="3391589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2391D61-EA2C-796A-3526-E9CA71E9729B}"/>
              </a:ext>
            </a:extLst>
          </p:cNvPr>
          <p:cNvSpPr>
            <a:spLocks noGrp="1"/>
          </p:cNvSpPr>
          <p:nvPr>
            <p:ph type="title" orient="vert"/>
          </p:nvPr>
        </p:nvSpPr>
        <p:spPr>
          <a:xfrm>
            <a:off x="6543675" y="273844"/>
            <a:ext cx="1971675" cy="4358879"/>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A968AC4-0EFD-0087-AA5D-8B37151CEAA5}"/>
              </a:ext>
            </a:extLst>
          </p:cNvPr>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AF25453-2F86-5105-8F9B-62046B10622C}"/>
              </a:ext>
            </a:extLst>
          </p:cNvPr>
          <p:cNvSpPr>
            <a:spLocks noGrp="1"/>
          </p:cNvSpPr>
          <p:nvPr>
            <p:ph type="dt" sz="half" idx="10"/>
          </p:nvPr>
        </p:nvSpPr>
        <p:spPr/>
        <p:txBody>
          <a:bodyPr/>
          <a:lstStyle/>
          <a:p>
            <a:fld id="{21E178A8-E42A-43A5-821B-7FE14407A91F}" type="datetimeFigureOut">
              <a:rPr lang="es-ES" smtClean="0"/>
              <a:t>02/04/2025</a:t>
            </a:fld>
            <a:endParaRPr lang="es-ES"/>
          </a:p>
        </p:txBody>
      </p:sp>
      <p:sp>
        <p:nvSpPr>
          <p:cNvPr id="5" name="Marcador de pie de página 4">
            <a:extLst>
              <a:ext uri="{FF2B5EF4-FFF2-40B4-BE49-F238E27FC236}">
                <a16:creationId xmlns:a16="http://schemas.microsoft.com/office/drawing/2014/main" id="{A0CB7B5D-68C7-F371-EEEC-452835EF35D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DA3AC27-60A2-6A97-6EA8-18CA49787E23}"/>
              </a:ext>
            </a:extLst>
          </p:cNvPr>
          <p:cNvSpPr>
            <a:spLocks noGrp="1"/>
          </p:cNvSpPr>
          <p:nvPr>
            <p:ph type="sldNum" sz="quarter" idx="12"/>
          </p:nvPr>
        </p:nvSpPr>
        <p:spPr/>
        <p:txBody>
          <a:bodyPr/>
          <a:lstStyle/>
          <a:p>
            <a:fld id="{102EBF72-4D95-4013-98F5-54355E48EB4D}" type="slidenum">
              <a:rPr lang="es-ES" smtClean="0"/>
              <a:t>‹Nº›</a:t>
            </a:fld>
            <a:endParaRPr lang="es-ES"/>
          </a:p>
        </p:txBody>
      </p:sp>
    </p:spTree>
    <p:extLst>
      <p:ext uri="{BB962C8B-B14F-4D97-AF65-F5344CB8AC3E}">
        <p14:creationId xmlns:p14="http://schemas.microsoft.com/office/powerpoint/2010/main" val="453983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raportada per imprimir">
  <p:cSld name="Contraportada per imprimir">
    <p:spTree>
      <p:nvGrpSpPr>
        <p:cNvPr id="1" name="Shape 53"/>
        <p:cNvGrpSpPr/>
        <p:nvPr/>
      </p:nvGrpSpPr>
      <p:grpSpPr>
        <a:xfrm>
          <a:off x="0" y="0"/>
          <a:ext cx="0" cy="0"/>
          <a:chOff x="0" y="0"/>
          <a:chExt cx="0" cy="0"/>
        </a:xfrm>
      </p:grpSpPr>
      <p:sp>
        <p:nvSpPr>
          <p:cNvPr id="54" name="Google Shape;54;p9"/>
          <p:cNvSpPr/>
          <p:nvPr/>
        </p:nvSpPr>
        <p:spPr>
          <a:xfrm>
            <a:off x="0" y="0"/>
            <a:ext cx="9144000" cy="5143500"/>
          </a:xfrm>
          <a:prstGeom prst="rect">
            <a:avLst/>
          </a:prstGeom>
          <a:solidFill>
            <a:srgbClr val="FFFFFF"/>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pic>
        <p:nvPicPr>
          <p:cNvPr id="55" name="Google Shape;55;p9"/>
          <p:cNvPicPr preferRelativeResize="0"/>
          <p:nvPr/>
        </p:nvPicPr>
        <p:blipFill rotWithShape="1">
          <a:blip r:embed="rId2">
            <a:alphaModFix/>
          </a:blip>
          <a:srcRect r="-11731" b="-11731"/>
          <a:stretch/>
        </p:blipFill>
        <p:spPr>
          <a:xfrm>
            <a:off x="226250" y="282975"/>
            <a:ext cx="1234200" cy="308700"/>
          </a:xfrm>
          <a:prstGeom prst="rect">
            <a:avLst/>
          </a:prstGeom>
          <a:noFill/>
          <a:ln>
            <a:noFill/>
          </a:ln>
        </p:spPr>
      </p:pic>
      <p:sp>
        <p:nvSpPr>
          <p:cNvPr id="56" name="Google Shape;56;p9"/>
          <p:cNvSpPr txBox="1"/>
          <p:nvPr/>
        </p:nvSpPr>
        <p:spPr>
          <a:xfrm>
            <a:off x="468327" y="3937683"/>
            <a:ext cx="3057300" cy="31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ca" sz="1800" dirty="0">
                <a:solidFill>
                  <a:srgbClr val="FFFFFF"/>
                </a:solidFill>
                <a:latin typeface="Calibri Light" panose="020F0302020204030204" pitchFamily="34" charset="0"/>
                <a:cs typeface="Calibri Light" panose="020F0302020204030204" pitchFamily="34" charset="0"/>
              </a:rPr>
              <a:t>UOC.universitat</a:t>
            </a:r>
            <a:endParaRPr sz="1800" dirty="0">
              <a:solidFill>
                <a:srgbClr val="FFFFFF"/>
              </a:solidFill>
              <a:latin typeface="Calibri Light" panose="020F0302020204030204" pitchFamily="34" charset="0"/>
              <a:cs typeface="Calibri Light" panose="020F0302020204030204" pitchFamily="34" charset="0"/>
            </a:endParaRPr>
          </a:p>
        </p:txBody>
      </p:sp>
      <p:sp>
        <p:nvSpPr>
          <p:cNvPr id="57" name="Google Shape;57;p9"/>
          <p:cNvSpPr txBox="1"/>
          <p:nvPr/>
        </p:nvSpPr>
        <p:spPr>
          <a:xfrm>
            <a:off x="468327" y="4216254"/>
            <a:ext cx="3057300" cy="280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ca" sz="1800" dirty="0">
                <a:solidFill>
                  <a:srgbClr val="FFFFFF"/>
                </a:solidFill>
                <a:latin typeface="Calibri Light" panose="020F0302020204030204" pitchFamily="34" charset="0"/>
                <a:cs typeface="Calibri Light" panose="020F0302020204030204" pitchFamily="34" charset="0"/>
              </a:rPr>
              <a:t>@UOCuniversidad</a:t>
            </a:r>
            <a:endParaRPr sz="1800" dirty="0">
              <a:solidFill>
                <a:srgbClr val="FFFFFF"/>
              </a:solidFill>
              <a:latin typeface="Calibri Light" panose="020F0302020204030204" pitchFamily="34" charset="0"/>
              <a:cs typeface="Calibri Light" panose="020F0302020204030204" pitchFamily="34" charset="0"/>
            </a:endParaRPr>
          </a:p>
        </p:txBody>
      </p:sp>
      <p:sp>
        <p:nvSpPr>
          <p:cNvPr id="58" name="Google Shape;58;p9"/>
          <p:cNvSpPr txBox="1"/>
          <p:nvPr/>
        </p:nvSpPr>
        <p:spPr>
          <a:xfrm>
            <a:off x="468327" y="4515027"/>
            <a:ext cx="3057300" cy="280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ca" sz="1800" dirty="0">
                <a:solidFill>
                  <a:srgbClr val="FFFFFF"/>
                </a:solidFill>
                <a:latin typeface="Calibri Light" panose="020F0302020204030204" pitchFamily="34" charset="0"/>
                <a:cs typeface="Calibri Light" panose="020F0302020204030204" pitchFamily="34" charset="0"/>
              </a:rPr>
              <a:t>UOCuniversitat</a:t>
            </a:r>
            <a:endParaRPr sz="1800" dirty="0">
              <a:solidFill>
                <a:srgbClr val="FFFFFF"/>
              </a:solidFill>
              <a:latin typeface="Calibri Light" panose="020F0302020204030204" pitchFamily="34" charset="0"/>
              <a:cs typeface="Calibri Light" panose="020F0302020204030204" pitchFamily="34" charset="0"/>
            </a:endParaRPr>
          </a:p>
        </p:txBody>
      </p:sp>
      <p:pic>
        <p:nvPicPr>
          <p:cNvPr id="59" name="Google Shape;59;p9"/>
          <p:cNvPicPr preferRelativeResize="0"/>
          <p:nvPr/>
        </p:nvPicPr>
        <p:blipFill>
          <a:blip r:embed="rId3">
            <a:alphaModFix/>
          </a:blip>
          <a:stretch>
            <a:fillRect/>
          </a:stretch>
        </p:blipFill>
        <p:spPr>
          <a:xfrm>
            <a:off x="233375" y="3998750"/>
            <a:ext cx="183987" cy="191349"/>
          </a:xfrm>
          <a:prstGeom prst="rect">
            <a:avLst/>
          </a:prstGeom>
          <a:noFill/>
          <a:ln>
            <a:noFill/>
          </a:ln>
        </p:spPr>
      </p:pic>
      <p:pic>
        <p:nvPicPr>
          <p:cNvPr id="60" name="Google Shape;60;p9"/>
          <p:cNvPicPr preferRelativeResize="0"/>
          <p:nvPr/>
        </p:nvPicPr>
        <p:blipFill>
          <a:blip r:embed="rId4">
            <a:alphaModFix/>
          </a:blip>
          <a:stretch>
            <a:fillRect/>
          </a:stretch>
        </p:blipFill>
        <p:spPr>
          <a:xfrm>
            <a:off x="221111" y="4289065"/>
            <a:ext cx="208519" cy="171723"/>
          </a:xfrm>
          <a:prstGeom prst="rect">
            <a:avLst/>
          </a:prstGeom>
          <a:noFill/>
          <a:ln>
            <a:noFill/>
          </a:ln>
        </p:spPr>
      </p:pic>
      <p:pic>
        <p:nvPicPr>
          <p:cNvPr id="61" name="Google Shape;61;p9"/>
          <p:cNvPicPr preferRelativeResize="0"/>
          <p:nvPr/>
        </p:nvPicPr>
        <p:blipFill>
          <a:blip r:embed="rId5">
            <a:alphaModFix/>
          </a:blip>
          <a:stretch>
            <a:fillRect/>
          </a:stretch>
        </p:blipFill>
        <p:spPr>
          <a:xfrm>
            <a:off x="233367" y="4559752"/>
            <a:ext cx="191347" cy="191349"/>
          </a:xfrm>
          <a:prstGeom prst="rect">
            <a:avLst/>
          </a:prstGeom>
          <a:noFill/>
          <a:ln>
            <a:noFill/>
          </a:ln>
        </p:spPr>
      </p:pic>
      <p:sp>
        <p:nvSpPr>
          <p:cNvPr id="62" name="Google Shape;62;p9"/>
          <p:cNvSpPr txBox="1"/>
          <p:nvPr/>
        </p:nvSpPr>
        <p:spPr>
          <a:xfrm>
            <a:off x="468327" y="2626244"/>
            <a:ext cx="3057300" cy="31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ca" sz="1800" dirty="0">
                <a:solidFill>
                  <a:srgbClr val="000078"/>
                </a:solidFill>
                <a:latin typeface="Calibri Light" panose="020F0302020204030204" pitchFamily="34" charset="0"/>
                <a:cs typeface="Calibri Light" panose="020F0302020204030204" pitchFamily="34" charset="0"/>
              </a:rPr>
              <a:t>UOC.universitat </a:t>
            </a:r>
            <a:endParaRPr sz="1800" dirty="0">
              <a:solidFill>
                <a:srgbClr val="000078"/>
              </a:solidFill>
              <a:latin typeface="Calibri Light" panose="020F0302020204030204" pitchFamily="34" charset="0"/>
              <a:cs typeface="Calibri Light" panose="020F0302020204030204" pitchFamily="34" charset="0"/>
            </a:endParaRPr>
          </a:p>
        </p:txBody>
      </p:sp>
      <p:sp>
        <p:nvSpPr>
          <p:cNvPr id="63" name="Google Shape;63;p9"/>
          <p:cNvSpPr txBox="1"/>
          <p:nvPr/>
        </p:nvSpPr>
        <p:spPr>
          <a:xfrm>
            <a:off x="468327" y="2912187"/>
            <a:ext cx="3057300" cy="280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ca" sz="1800" dirty="0">
                <a:solidFill>
                  <a:srgbClr val="000078"/>
                </a:solidFill>
                <a:latin typeface="Calibri Light" panose="020F0302020204030204" pitchFamily="34" charset="0"/>
                <a:cs typeface="Calibri Light" panose="020F0302020204030204" pitchFamily="34" charset="0"/>
              </a:rPr>
              <a:t>@UOCuniversidad</a:t>
            </a:r>
            <a:endParaRPr sz="1800" dirty="0">
              <a:solidFill>
                <a:srgbClr val="000078"/>
              </a:solidFill>
              <a:latin typeface="Calibri Light" panose="020F0302020204030204" pitchFamily="34" charset="0"/>
              <a:cs typeface="Calibri Light" panose="020F0302020204030204" pitchFamily="34" charset="0"/>
            </a:endParaRPr>
          </a:p>
        </p:txBody>
      </p:sp>
      <p:sp>
        <p:nvSpPr>
          <p:cNvPr id="64" name="Google Shape;64;p9"/>
          <p:cNvSpPr txBox="1"/>
          <p:nvPr/>
        </p:nvSpPr>
        <p:spPr>
          <a:xfrm>
            <a:off x="468327" y="3184958"/>
            <a:ext cx="3057300" cy="280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ca" sz="1800" dirty="0">
                <a:solidFill>
                  <a:srgbClr val="000078"/>
                </a:solidFill>
                <a:latin typeface="Calibri Light" panose="020F0302020204030204" pitchFamily="34" charset="0"/>
                <a:cs typeface="Calibri Light" panose="020F0302020204030204" pitchFamily="34" charset="0"/>
              </a:rPr>
              <a:t>UOCuniversitat</a:t>
            </a:r>
            <a:endParaRPr sz="1800" dirty="0">
              <a:solidFill>
                <a:srgbClr val="000078"/>
              </a:solidFill>
              <a:latin typeface="Calibri Light" panose="020F0302020204030204" pitchFamily="34" charset="0"/>
              <a:cs typeface="Calibri Light" panose="020F0302020204030204" pitchFamily="34" charset="0"/>
            </a:endParaRPr>
          </a:p>
        </p:txBody>
      </p:sp>
      <p:pic>
        <p:nvPicPr>
          <p:cNvPr id="65" name="Google Shape;65;p9"/>
          <p:cNvPicPr preferRelativeResize="0"/>
          <p:nvPr/>
        </p:nvPicPr>
        <p:blipFill>
          <a:blip r:embed="rId6">
            <a:alphaModFix/>
          </a:blip>
          <a:stretch>
            <a:fillRect/>
          </a:stretch>
        </p:blipFill>
        <p:spPr>
          <a:xfrm>
            <a:off x="235819" y="2917063"/>
            <a:ext cx="255085" cy="255751"/>
          </a:xfrm>
          <a:prstGeom prst="rect">
            <a:avLst/>
          </a:prstGeom>
          <a:noFill/>
          <a:ln>
            <a:noFill/>
          </a:ln>
        </p:spPr>
      </p:pic>
      <p:pic>
        <p:nvPicPr>
          <p:cNvPr id="66" name="Google Shape;66;p9"/>
          <p:cNvPicPr preferRelativeResize="0"/>
          <p:nvPr/>
        </p:nvPicPr>
        <p:blipFill>
          <a:blip r:embed="rId7">
            <a:alphaModFix/>
          </a:blip>
          <a:stretch>
            <a:fillRect/>
          </a:stretch>
        </p:blipFill>
        <p:spPr>
          <a:xfrm>
            <a:off x="225976" y="3193474"/>
            <a:ext cx="255740" cy="255751"/>
          </a:xfrm>
          <a:prstGeom prst="rect">
            <a:avLst/>
          </a:prstGeom>
          <a:noFill/>
          <a:ln>
            <a:noFill/>
          </a:ln>
        </p:spPr>
      </p:pic>
      <p:pic>
        <p:nvPicPr>
          <p:cNvPr id="67" name="Google Shape;67;p9"/>
          <p:cNvPicPr preferRelativeResize="0"/>
          <p:nvPr/>
        </p:nvPicPr>
        <p:blipFill>
          <a:blip r:embed="rId8">
            <a:alphaModFix/>
          </a:blip>
          <a:stretch>
            <a:fillRect/>
          </a:stretch>
        </p:blipFill>
        <p:spPr>
          <a:xfrm>
            <a:off x="225974" y="2642275"/>
            <a:ext cx="274775" cy="274787"/>
          </a:xfrm>
          <a:prstGeom prst="rect">
            <a:avLst/>
          </a:prstGeom>
          <a:noFill/>
          <a:ln>
            <a:noFill/>
          </a:ln>
        </p:spPr>
      </p:pic>
      <p:sp>
        <p:nvSpPr>
          <p:cNvPr id="69" name="Google Shape;69;p9"/>
          <p:cNvSpPr/>
          <p:nvPr/>
        </p:nvSpPr>
        <p:spPr>
          <a:xfrm>
            <a:off x="225974" y="234950"/>
            <a:ext cx="2693700" cy="28800"/>
          </a:xfrm>
          <a:prstGeom prst="rect">
            <a:avLst/>
          </a:prstGeom>
          <a:solidFill>
            <a:srgbClr val="73E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FFFFFF"/>
              </a:solidFill>
              <a:latin typeface="Calibri"/>
              <a:ea typeface="Calibri"/>
              <a:cs typeface="Calibri"/>
              <a:sym typeface="Calibri"/>
            </a:endParaRPr>
          </a:p>
        </p:txBody>
      </p:sp>
      <p:sp>
        <p:nvSpPr>
          <p:cNvPr id="70" name="Google Shape;70;p9"/>
          <p:cNvSpPr/>
          <p:nvPr/>
        </p:nvSpPr>
        <p:spPr>
          <a:xfrm>
            <a:off x="225974" y="2508625"/>
            <a:ext cx="2693700" cy="28800"/>
          </a:xfrm>
          <a:prstGeom prst="rect">
            <a:avLst/>
          </a:prstGeom>
          <a:solidFill>
            <a:srgbClr val="73E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FFFFFF"/>
              </a:solidFill>
              <a:latin typeface="Calibri"/>
              <a:ea typeface="Calibri"/>
              <a:cs typeface="Calibri"/>
              <a:sym typeface="Calibri"/>
            </a:endParaRPr>
          </a:p>
        </p:txBody>
      </p:sp>
      <p:pic>
        <p:nvPicPr>
          <p:cNvPr id="71" name="Google Shape;71;p9"/>
          <p:cNvPicPr preferRelativeResize="0"/>
          <p:nvPr/>
        </p:nvPicPr>
        <p:blipFill>
          <a:blip r:embed="rId9">
            <a:alphaModFix/>
          </a:blip>
          <a:stretch>
            <a:fillRect/>
          </a:stretch>
        </p:blipFill>
        <p:spPr>
          <a:xfrm>
            <a:off x="201151" y="220424"/>
            <a:ext cx="2061025" cy="1605400"/>
          </a:xfrm>
          <a:prstGeom prst="rect">
            <a:avLst/>
          </a:prstGeom>
          <a:noFill/>
          <a:ln>
            <a:noFill/>
          </a:ln>
        </p:spPr>
      </p:pic>
      <p:pic>
        <p:nvPicPr>
          <p:cNvPr id="72" name="Google Shape;72;p9"/>
          <p:cNvPicPr preferRelativeResize="0"/>
          <p:nvPr/>
        </p:nvPicPr>
        <p:blipFill>
          <a:blip r:embed="rId10">
            <a:alphaModFix/>
          </a:blip>
          <a:stretch>
            <a:fillRect/>
          </a:stretch>
        </p:blipFill>
        <p:spPr>
          <a:xfrm>
            <a:off x="235826" y="4239855"/>
            <a:ext cx="2707288" cy="645775"/>
          </a:xfrm>
          <a:prstGeom prst="rect">
            <a:avLst/>
          </a:prstGeom>
          <a:noFill/>
          <a:ln>
            <a:noFill/>
          </a:ln>
        </p:spPr>
      </p:pic>
    </p:spTree>
    <p:extLst>
      <p:ext uri="{BB962C8B-B14F-4D97-AF65-F5344CB8AC3E}">
        <p14:creationId xmlns:p14="http://schemas.microsoft.com/office/powerpoint/2010/main" val="3732589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Llista C">
    <p:bg>
      <p:bgPr>
        <a:solidFill>
          <a:srgbClr val="000078"/>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04000" y="504000"/>
            <a:ext cx="8136000" cy="404242"/>
          </a:xfrm>
          <a:prstGeom prst="rect">
            <a:avLst/>
          </a:prstGeom>
        </p:spPr>
        <p:txBody>
          <a:bodyPr lIns="0" tIns="0" rIns="0" bIns="0" anchor="t" anchorCtr="0">
            <a:noAutofit/>
          </a:bodyPr>
          <a:lstStyle>
            <a:lvl1pPr algn="l">
              <a:defRPr sz="2400" b="1">
                <a:solidFill>
                  <a:schemeClr val="bg1"/>
                </a:solidFill>
                <a:latin typeface="UOC Sans"/>
                <a:cs typeface="UOC Sans"/>
              </a:defRPr>
            </a:lvl1pPr>
          </a:lstStyle>
          <a:p>
            <a:r>
              <a:rPr lang="es-ES_tradnl" dirty="0"/>
              <a:t>Diapositiva </a:t>
            </a:r>
            <a:r>
              <a:rPr lang="es-ES_tradnl" dirty="0" err="1"/>
              <a:t>amb</a:t>
            </a:r>
            <a:r>
              <a:rPr lang="es-ES_tradnl" dirty="0"/>
              <a:t> </a:t>
            </a:r>
            <a:r>
              <a:rPr lang="es-ES_tradnl" dirty="0" err="1"/>
              <a:t>llista</a:t>
            </a:r>
            <a:endParaRPr lang="en-US" dirty="0"/>
          </a:p>
        </p:txBody>
      </p:sp>
      <p:sp>
        <p:nvSpPr>
          <p:cNvPr id="4" name="Text Placeholder 3"/>
          <p:cNvSpPr>
            <a:spLocks noGrp="1"/>
          </p:cNvSpPr>
          <p:nvPr>
            <p:ph type="body" sz="quarter" idx="14" hasCustomPrompt="1"/>
          </p:nvPr>
        </p:nvSpPr>
        <p:spPr>
          <a:xfrm>
            <a:off x="504001" y="1317198"/>
            <a:ext cx="1125306" cy="786379"/>
          </a:xfrm>
          <a:prstGeom prst="rect">
            <a:avLst/>
          </a:prstGeom>
        </p:spPr>
        <p:txBody>
          <a:bodyPr lIns="0" tIns="0" rIns="0" bIns="0" numCol="1" spcCol="288000">
            <a:noAutofit/>
          </a:bodyPr>
          <a:lstStyle>
            <a:lvl1pPr marL="0" indent="0">
              <a:lnSpc>
                <a:spcPts val="6200"/>
              </a:lnSpc>
              <a:buNone/>
              <a:defRPr sz="6000" b="1" i="0" baseline="0">
                <a:solidFill>
                  <a:srgbClr val="73EDFF"/>
                </a:solidFill>
                <a:latin typeface="UOC Sans"/>
                <a:cs typeface="UOC Sans"/>
              </a:defRPr>
            </a:lvl1pPr>
            <a:lvl3pPr>
              <a:defRPr>
                <a:latin typeface="UOC Sans"/>
                <a:cs typeface="UOC Sans"/>
              </a:defRPr>
            </a:lvl3pPr>
            <a:lvl4pPr>
              <a:defRPr>
                <a:latin typeface="UOC Sans"/>
                <a:cs typeface="UOC Sans"/>
              </a:defRPr>
            </a:lvl4pPr>
            <a:lvl5pPr>
              <a:defRPr>
                <a:latin typeface="UOC Sans"/>
                <a:cs typeface="UOC Sans"/>
              </a:defRPr>
            </a:lvl5pPr>
          </a:lstStyle>
          <a:p>
            <a:pPr lvl="0"/>
            <a:r>
              <a:rPr lang="en-US" dirty="0"/>
              <a:t>01</a:t>
            </a:r>
          </a:p>
        </p:txBody>
      </p:sp>
      <p:sp>
        <p:nvSpPr>
          <p:cNvPr id="8" name="Text Placeholder 3"/>
          <p:cNvSpPr>
            <a:spLocks noGrp="1"/>
          </p:cNvSpPr>
          <p:nvPr>
            <p:ph type="body" sz="quarter" idx="19" hasCustomPrompt="1"/>
          </p:nvPr>
        </p:nvSpPr>
        <p:spPr>
          <a:xfrm>
            <a:off x="504001" y="2206185"/>
            <a:ext cx="1125307" cy="1571550"/>
          </a:xfrm>
          <a:prstGeom prst="rect">
            <a:avLst/>
          </a:prstGeom>
        </p:spPr>
        <p:txBody>
          <a:bodyPr lIns="0" tIns="0" rIns="0" bIns="0" numCol="1" spcCol="288000" anchor="t" anchorCtr="0">
            <a:noAutofit/>
          </a:bodyPr>
          <a:lstStyle>
            <a:lvl1pPr marL="0" indent="0">
              <a:lnSpc>
                <a:spcPts val="1600"/>
              </a:lnSpc>
              <a:buNone/>
              <a:defRPr sz="1400" b="0" baseline="0">
                <a:solidFill>
                  <a:schemeClr val="bg1"/>
                </a:solidFill>
                <a:latin typeface="UOC Sans"/>
                <a:cs typeface="UOC Sans"/>
              </a:defRPr>
            </a:lvl1pPr>
            <a:lvl3pPr>
              <a:defRPr>
                <a:latin typeface="UOC Sans"/>
                <a:cs typeface="UOC Sans"/>
              </a:defRPr>
            </a:lvl3pPr>
            <a:lvl4pPr>
              <a:defRPr>
                <a:latin typeface="UOC Sans"/>
                <a:cs typeface="UOC Sans"/>
              </a:defRPr>
            </a:lvl4pPr>
            <a:lvl5pPr>
              <a:defRPr>
                <a:latin typeface="UOC Sans"/>
                <a:cs typeface="UOC Sans"/>
              </a:defRPr>
            </a:lvl5pPr>
          </a:lstStyle>
          <a:p>
            <a:r>
              <a:rPr lang="en-US" dirty="0"/>
              <a:t>Text</a:t>
            </a:r>
          </a:p>
        </p:txBody>
      </p:sp>
      <p:sp>
        <p:nvSpPr>
          <p:cNvPr id="9" name="Text Placeholder 3"/>
          <p:cNvSpPr>
            <a:spLocks noGrp="1"/>
          </p:cNvSpPr>
          <p:nvPr>
            <p:ph type="body" sz="quarter" idx="20" hasCustomPrompt="1"/>
          </p:nvPr>
        </p:nvSpPr>
        <p:spPr>
          <a:xfrm>
            <a:off x="1907705" y="1317198"/>
            <a:ext cx="1125306" cy="786379"/>
          </a:xfrm>
          <a:prstGeom prst="rect">
            <a:avLst/>
          </a:prstGeom>
        </p:spPr>
        <p:txBody>
          <a:bodyPr lIns="0" tIns="0" rIns="0" bIns="0" numCol="1" spcCol="288000">
            <a:noAutofit/>
          </a:bodyPr>
          <a:lstStyle>
            <a:lvl1pPr marL="0" indent="0">
              <a:lnSpc>
                <a:spcPts val="6200"/>
              </a:lnSpc>
              <a:buNone/>
              <a:defRPr sz="6000" b="1" i="0" baseline="0">
                <a:solidFill>
                  <a:srgbClr val="73EDFF"/>
                </a:solidFill>
                <a:latin typeface="UOC Sans"/>
                <a:cs typeface="UOC Sans"/>
              </a:defRPr>
            </a:lvl1pPr>
            <a:lvl3pPr>
              <a:defRPr>
                <a:latin typeface="UOC Sans"/>
                <a:cs typeface="UOC Sans"/>
              </a:defRPr>
            </a:lvl3pPr>
            <a:lvl4pPr>
              <a:defRPr>
                <a:latin typeface="UOC Sans"/>
                <a:cs typeface="UOC Sans"/>
              </a:defRPr>
            </a:lvl4pPr>
            <a:lvl5pPr>
              <a:defRPr>
                <a:latin typeface="UOC Sans"/>
                <a:cs typeface="UOC Sans"/>
              </a:defRPr>
            </a:lvl5pPr>
          </a:lstStyle>
          <a:p>
            <a:pPr lvl="0"/>
            <a:r>
              <a:rPr lang="en-US" dirty="0"/>
              <a:t>02</a:t>
            </a:r>
          </a:p>
        </p:txBody>
      </p:sp>
      <p:sp>
        <p:nvSpPr>
          <p:cNvPr id="12" name="Text Placeholder 3"/>
          <p:cNvSpPr>
            <a:spLocks noGrp="1"/>
          </p:cNvSpPr>
          <p:nvPr>
            <p:ph type="body" sz="quarter" idx="22" hasCustomPrompt="1"/>
          </p:nvPr>
        </p:nvSpPr>
        <p:spPr>
          <a:xfrm>
            <a:off x="3307408" y="1317198"/>
            <a:ext cx="1125306" cy="786379"/>
          </a:xfrm>
          <a:prstGeom prst="rect">
            <a:avLst/>
          </a:prstGeom>
        </p:spPr>
        <p:txBody>
          <a:bodyPr lIns="0" tIns="0" rIns="0" bIns="0" numCol="1" spcCol="288000">
            <a:noAutofit/>
          </a:bodyPr>
          <a:lstStyle>
            <a:lvl1pPr marL="0" indent="0">
              <a:lnSpc>
                <a:spcPts val="6200"/>
              </a:lnSpc>
              <a:buNone/>
              <a:defRPr sz="6000" b="1" i="0" baseline="0">
                <a:solidFill>
                  <a:srgbClr val="73EDFF"/>
                </a:solidFill>
                <a:latin typeface="UOC Sans"/>
                <a:cs typeface="UOC Sans"/>
              </a:defRPr>
            </a:lvl1pPr>
            <a:lvl3pPr>
              <a:defRPr>
                <a:latin typeface="UOC Sans"/>
                <a:cs typeface="UOC Sans"/>
              </a:defRPr>
            </a:lvl3pPr>
            <a:lvl4pPr>
              <a:defRPr>
                <a:latin typeface="UOC Sans"/>
                <a:cs typeface="UOC Sans"/>
              </a:defRPr>
            </a:lvl4pPr>
            <a:lvl5pPr>
              <a:defRPr>
                <a:latin typeface="UOC Sans"/>
                <a:cs typeface="UOC Sans"/>
              </a:defRPr>
            </a:lvl5pPr>
          </a:lstStyle>
          <a:p>
            <a:pPr lvl="0"/>
            <a:r>
              <a:rPr lang="en-US" dirty="0"/>
              <a:t>03</a:t>
            </a:r>
          </a:p>
        </p:txBody>
      </p:sp>
      <p:sp>
        <p:nvSpPr>
          <p:cNvPr id="15" name="Text Placeholder 3"/>
          <p:cNvSpPr>
            <a:spLocks noGrp="1"/>
          </p:cNvSpPr>
          <p:nvPr>
            <p:ph type="body" sz="quarter" idx="24" hasCustomPrompt="1"/>
          </p:nvPr>
        </p:nvSpPr>
        <p:spPr>
          <a:xfrm>
            <a:off x="4708128" y="1317198"/>
            <a:ext cx="1125306" cy="786379"/>
          </a:xfrm>
          <a:prstGeom prst="rect">
            <a:avLst/>
          </a:prstGeom>
        </p:spPr>
        <p:txBody>
          <a:bodyPr lIns="0" tIns="0" rIns="0" bIns="0" numCol="1" spcCol="288000">
            <a:noAutofit/>
          </a:bodyPr>
          <a:lstStyle>
            <a:lvl1pPr marL="0" indent="0">
              <a:lnSpc>
                <a:spcPts val="6200"/>
              </a:lnSpc>
              <a:buNone/>
              <a:defRPr sz="6000" b="1" i="0" baseline="0">
                <a:solidFill>
                  <a:srgbClr val="73EDFF"/>
                </a:solidFill>
                <a:latin typeface="UOC Sans"/>
                <a:cs typeface="UOC Sans"/>
              </a:defRPr>
            </a:lvl1pPr>
            <a:lvl3pPr>
              <a:defRPr>
                <a:latin typeface="UOC Sans"/>
                <a:cs typeface="UOC Sans"/>
              </a:defRPr>
            </a:lvl3pPr>
            <a:lvl4pPr>
              <a:defRPr>
                <a:latin typeface="UOC Sans"/>
                <a:cs typeface="UOC Sans"/>
              </a:defRPr>
            </a:lvl4pPr>
            <a:lvl5pPr>
              <a:defRPr>
                <a:latin typeface="UOC Sans"/>
                <a:cs typeface="UOC Sans"/>
              </a:defRPr>
            </a:lvl5pPr>
          </a:lstStyle>
          <a:p>
            <a:pPr lvl="0"/>
            <a:r>
              <a:rPr lang="en-US" dirty="0"/>
              <a:t>04</a:t>
            </a:r>
          </a:p>
        </p:txBody>
      </p:sp>
      <p:sp>
        <p:nvSpPr>
          <p:cNvPr id="18" name="Text Placeholder 3"/>
          <p:cNvSpPr>
            <a:spLocks noGrp="1"/>
          </p:cNvSpPr>
          <p:nvPr>
            <p:ph type="body" sz="quarter" idx="26" hasCustomPrompt="1"/>
          </p:nvPr>
        </p:nvSpPr>
        <p:spPr>
          <a:xfrm>
            <a:off x="6124624" y="1317198"/>
            <a:ext cx="1125306" cy="786379"/>
          </a:xfrm>
          <a:prstGeom prst="rect">
            <a:avLst/>
          </a:prstGeom>
        </p:spPr>
        <p:txBody>
          <a:bodyPr lIns="0" tIns="0" rIns="0" bIns="0" numCol="1" spcCol="288000">
            <a:noAutofit/>
          </a:bodyPr>
          <a:lstStyle>
            <a:lvl1pPr marL="0" indent="0">
              <a:lnSpc>
                <a:spcPts val="6200"/>
              </a:lnSpc>
              <a:buNone/>
              <a:defRPr sz="6000" b="1" i="0" baseline="0">
                <a:solidFill>
                  <a:srgbClr val="73EDFF"/>
                </a:solidFill>
                <a:latin typeface="UOC Sans"/>
                <a:cs typeface="UOC Sans"/>
              </a:defRPr>
            </a:lvl1pPr>
            <a:lvl3pPr>
              <a:defRPr>
                <a:latin typeface="UOC Sans"/>
                <a:cs typeface="UOC Sans"/>
              </a:defRPr>
            </a:lvl3pPr>
            <a:lvl4pPr>
              <a:defRPr>
                <a:latin typeface="UOC Sans"/>
                <a:cs typeface="UOC Sans"/>
              </a:defRPr>
            </a:lvl4pPr>
            <a:lvl5pPr>
              <a:defRPr>
                <a:latin typeface="UOC Sans"/>
                <a:cs typeface="UOC Sans"/>
              </a:defRPr>
            </a:lvl5pPr>
          </a:lstStyle>
          <a:p>
            <a:pPr lvl="0"/>
            <a:r>
              <a:rPr lang="en-US" dirty="0"/>
              <a:t>05</a:t>
            </a:r>
          </a:p>
        </p:txBody>
      </p:sp>
      <p:sp>
        <p:nvSpPr>
          <p:cNvPr id="21" name="Text Placeholder 3"/>
          <p:cNvSpPr>
            <a:spLocks noGrp="1"/>
          </p:cNvSpPr>
          <p:nvPr>
            <p:ph type="body" sz="quarter" idx="28" hasCustomPrompt="1"/>
          </p:nvPr>
        </p:nvSpPr>
        <p:spPr>
          <a:xfrm>
            <a:off x="7516440" y="1317198"/>
            <a:ext cx="1125306" cy="786379"/>
          </a:xfrm>
          <a:prstGeom prst="rect">
            <a:avLst/>
          </a:prstGeom>
        </p:spPr>
        <p:txBody>
          <a:bodyPr lIns="0" tIns="0" rIns="0" bIns="0" numCol="1" spcCol="288000">
            <a:noAutofit/>
          </a:bodyPr>
          <a:lstStyle>
            <a:lvl1pPr marL="0" indent="0">
              <a:lnSpc>
                <a:spcPts val="6200"/>
              </a:lnSpc>
              <a:buNone/>
              <a:defRPr sz="6000" b="1" i="0" baseline="0">
                <a:solidFill>
                  <a:srgbClr val="73EDFF"/>
                </a:solidFill>
                <a:latin typeface="UOC Sans"/>
                <a:cs typeface="UOC Sans"/>
              </a:defRPr>
            </a:lvl1pPr>
            <a:lvl3pPr>
              <a:defRPr>
                <a:latin typeface="UOC Sans"/>
                <a:cs typeface="UOC Sans"/>
              </a:defRPr>
            </a:lvl3pPr>
            <a:lvl4pPr>
              <a:defRPr>
                <a:latin typeface="UOC Sans"/>
                <a:cs typeface="UOC Sans"/>
              </a:defRPr>
            </a:lvl4pPr>
            <a:lvl5pPr>
              <a:defRPr>
                <a:latin typeface="UOC Sans"/>
                <a:cs typeface="UOC Sans"/>
              </a:defRPr>
            </a:lvl5pPr>
          </a:lstStyle>
          <a:p>
            <a:pPr lvl="0"/>
            <a:r>
              <a:rPr lang="en-US" dirty="0"/>
              <a:t>06</a:t>
            </a:r>
          </a:p>
        </p:txBody>
      </p:sp>
      <p:sp>
        <p:nvSpPr>
          <p:cNvPr id="24" name="Text Placeholder 3"/>
          <p:cNvSpPr>
            <a:spLocks noGrp="1"/>
          </p:cNvSpPr>
          <p:nvPr>
            <p:ph type="body" sz="quarter" idx="29" hasCustomPrompt="1"/>
          </p:nvPr>
        </p:nvSpPr>
        <p:spPr>
          <a:xfrm>
            <a:off x="1907705" y="2206185"/>
            <a:ext cx="1125307" cy="1571550"/>
          </a:xfrm>
          <a:prstGeom prst="rect">
            <a:avLst/>
          </a:prstGeom>
        </p:spPr>
        <p:txBody>
          <a:bodyPr lIns="0" tIns="0" rIns="0" bIns="0" numCol="1" spcCol="288000" anchor="t" anchorCtr="0">
            <a:noAutofit/>
          </a:bodyPr>
          <a:lstStyle>
            <a:lvl1pPr marL="0" indent="0">
              <a:lnSpc>
                <a:spcPts val="1600"/>
              </a:lnSpc>
              <a:buNone/>
              <a:defRPr sz="1400" b="0" baseline="0">
                <a:solidFill>
                  <a:schemeClr val="bg1"/>
                </a:solidFill>
                <a:latin typeface="UOC Sans"/>
                <a:cs typeface="UOC Sans"/>
              </a:defRPr>
            </a:lvl1pPr>
            <a:lvl3pPr>
              <a:defRPr>
                <a:latin typeface="UOC Sans"/>
                <a:cs typeface="UOC Sans"/>
              </a:defRPr>
            </a:lvl3pPr>
            <a:lvl4pPr>
              <a:defRPr>
                <a:latin typeface="UOC Sans"/>
                <a:cs typeface="UOC Sans"/>
              </a:defRPr>
            </a:lvl4pPr>
            <a:lvl5pPr>
              <a:defRPr>
                <a:latin typeface="UOC Sans"/>
                <a:cs typeface="UOC Sans"/>
              </a:defRPr>
            </a:lvl5pPr>
          </a:lstStyle>
          <a:p>
            <a:r>
              <a:rPr lang="en-US" dirty="0"/>
              <a:t>Text</a:t>
            </a:r>
          </a:p>
        </p:txBody>
      </p:sp>
      <p:sp>
        <p:nvSpPr>
          <p:cNvPr id="25" name="Text Placeholder 3"/>
          <p:cNvSpPr>
            <a:spLocks noGrp="1"/>
          </p:cNvSpPr>
          <p:nvPr>
            <p:ph type="body" sz="quarter" idx="30" hasCustomPrompt="1"/>
          </p:nvPr>
        </p:nvSpPr>
        <p:spPr>
          <a:xfrm>
            <a:off x="3307409" y="2206185"/>
            <a:ext cx="1125307" cy="1571550"/>
          </a:xfrm>
          <a:prstGeom prst="rect">
            <a:avLst/>
          </a:prstGeom>
        </p:spPr>
        <p:txBody>
          <a:bodyPr lIns="0" tIns="0" rIns="0" bIns="0" numCol="1" spcCol="288000" anchor="t" anchorCtr="0">
            <a:noAutofit/>
          </a:bodyPr>
          <a:lstStyle>
            <a:lvl1pPr marL="0" indent="0">
              <a:lnSpc>
                <a:spcPts val="1600"/>
              </a:lnSpc>
              <a:buNone/>
              <a:defRPr sz="1400" b="0" baseline="0">
                <a:solidFill>
                  <a:schemeClr val="bg1"/>
                </a:solidFill>
                <a:latin typeface="UOC Sans"/>
                <a:cs typeface="UOC Sans"/>
              </a:defRPr>
            </a:lvl1pPr>
            <a:lvl3pPr>
              <a:defRPr>
                <a:latin typeface="UOC Sans"/>
                <a:cs typeface="UOC Sans"/>
              </a:defRPr>
            </a:lvl3pPr>
            <a:lvl4pPr>
              <a:defRPr>
                <a:latin typeface="UOC Sans"/>
                <a:cs typeface="UOC Sans"/>
              </a:defRPr>
            </a:lvl4pPr>
            <a:lvl5pPr>
              <a:defRPr>
                <a:latin typeface="UOC Sans"/>
                <a:cs typeface="UOC Sans"/>
              </a:defRPr>
            </a:lvl5pPr>
          </a:lstStyle>
          <a:p>
            <a:r>
              <a:rPr lang="en-US" dirty="0"/>
              <a:t>Text</a:t>
            </a:r>
          </a:p>
        </p:txBody>
      </p:sp>
      <p:sp>
        <p:nvSpPr>
          <p:cNvPr id="26" name="Text Placeholder 3"/>
          <p:cNvSpPr>
            <a:spLocks noGrp="1"/>
          </p:cNvSpPr>
          <p:nvPr>
            <p:ph type="body" sz="quarter" idx="31" hasCustomPrompt="1"/>
          </p:nvPr>
        </p:nvSpPr>
        <p:spPr>
          <a:xfrm>
            <a:off x="4711113" y="2206185"/>
            <a:ext cx="1125307" cy="1571550"/>
          </a:xfrm>
          <a:prstGeom prst="rect">
            <a:avLst/>
          </a:prstGeom>
        </p:spPr>
        <p:txBody>
          <a:bodyPr lIns="0" tIns="0" rIns="0" bIns="0" numCol="1" spcCol="288000" anchor="t" anchorCtr="0">
            <a:noAutofit/>
          </a:bodyPr>
          <a:lstStyle>
            <a:lvl1pPr marL="0" indent="0">
              <a:lnSpc>
                <a:spcPts val="1600"/>
              </a:lnSpc>
              <a:buNone/>
              <a:defRPr sz="1400" b="0" baseline="0">
                <a:solidFill>
                  <a:schemeClr val="bg1"/>
                </a:solidFill>
                <a:latin typeface="UOC Sans"/>
                <a:cs typeface="UOC Sans"/>
              </a:defRPr>
            </a:lvl1pPr>
            <a:lvl3pPr>
              <a:defRPr>
                <a:latin typeface="UOC Sans"/>
                <a:cs typeface="UOC Sans"/>
              </a:defRPr>
            </a:lvl3pPr>
            <a:lvl4pPr>
              <a:defRPr>
                <a:latin typeface="UOC Sans"/>
                <a:cs typeface="UOC Sans"/>
              </a:defRPr>
            </a:lvl4pPr>
            <a:lvl5pPr>
              <a:defRPr>
                <a:latin typeface="UOC Sans"/>
                <a:cs typeface="UOC Sans"/>
              </a:defRPr>
            </a:lvl5pPr>
          </a:lstStyle>
          <a:p>
            <a:r>
              <a:rPr lang="en-US" dirty="0"/>
              <a:t>Text</a:t>
            </a:r>
          </a:p>
        </p:txBody>
      </p:sp>
      <p:sp>
        <p:nvSpPr>
          <p:cNvPr id="27" name="Text Placeholder 3"/>
          <p:cNvSpPr>
            <a:spLocks noGrp="1"/>
          </p:cNvSpPr>
          <p:nvPr>
            <p:ph type="body" sz="quarter" idx="32" hasCustomPrompt="1"/>
          </p:nvPr>
        </p:nvSpPr>
        <p:spPr>
          <a:xfrm>
            <a:off x="6124625" y="2206185"/>
            <a:ext cx="1125307" cy="1571550"/>
          </a:xfrm>
          <a:prstGeom prst="rect">
            <a:avLst/>
          </a:prstGeom>
        </p:spPr>
        <p:txBody>
          <a:bodyPr lIns="0" tIns="0" rIns="0" bIns="0" numCol="1" spcCol="288000" anchor="t" anchorCtr="0">
            <a:noAutofit/>
          </a:bodyPr>
          <a:lstStyle>
            <a:lvl1pPr marL="0" indent="0">
              <a:lnSpc>
                <a:spcPts val="1600"/>
              </a:lnSpc>
              <a:buNone/>
              <a:defRPr sz="1400" b="0" baseline="0">
                <a:solidFill>
                  <a:schemeClr val="bg1"/>
                </a:solidFill>
                <a:latin typeface="UOC Sans"/>
                <a:cs typeface="UOC Sans"/>
              </a:defRPr>
            </a:lvl1pPr>
            <a:lvl3pPr>
              <a:defRPr>
                <a:latin typeface="UOC Sans"/>
                <a:cs typeface="UOC Sans"/>
              </a:defRPr>
            </a:lvl3pPr>
            <a:lvl4pPr>
              <a:defRPr>
                <a:latin typeface="UOC Sans"/>
                <a:cs typeface="UOC Sans"/>
              </a:defRPr>
            </a:lvl4pPr>
            <a:lvl5pPr>
              <a:defRPr>
                <a:latin typeface="UOC Sans"/>
                <a:cs typeface="UOC Sans"/>
              </a:defRPr>
            </a:lvl5pPr>
          </a:lstStyle>
          <a:p>
            <a:r>
              <a:rPr lang="en-US" dirty="0"/>
              <a:t>Text</a:t>
            </a:r>
          </a:p>
        </p:txBody>
      </p:sp>
      <p:sp>
        <p:nvSpPr>
          <p:cNvPr id="28" name="Text Placeholder 3"/>
          <p:cNvSpPr>
            <a:spLocks noGrp="1"/>
          </p:cNvSpPr>
          <p:nvPr>
            <p:ph type="body" sz="quarter" idx="33" hasCustomPrompt="1"/>
          </p:nvPr>
        </p:nvSpPr>
        <p:spPr>
          <a:xfrm>
            <a:off x="7528329" y="2206185"/>
            <a:ext cx="1125307" cy="1571550"/>
          </a:xfrm>
          <a:prstGeom prst="rect">
            <a:avLst/>
          </a:prstGeom>
        </p:spPr>
        <p:txBody>
          <a:bodyPr lIns="0" tIns="0" rIns="0" bIns="0" numCol="1" spcCol="288000" anchor="t" anchorCtr="0">
            <a:noAutofit/>
          </a:bodyPr>
          <a:lstStyle>
            <a:lvl1pPr marL="0" indent="0">
              <a:lnSpc>
                <a:spcPts val="1600"/>
              </a:lnSpc>
              <a:buNone/>
              <a:defRPr sz="1400" b="0" baseline="0">
                <a:solidFill>
                  <a:schemeClr val="bg1"/>
                </a:solidFill>
                <a:latin typeface="UOC Sans"/>
                <a:cs typeface="UOC Sans"/>
              </a:defRPr>
            </a:lvl1pPr>
            <a:lvl3pPr>
              <a:defRPr>
                <a:latin typeface="UOC Sans"/>
                <a:cs typeface="UOC Sans"/>
              </a:defRPr>
            </a:lvl3pPr>
            <a:lvl4pPr>
              <a:defRPr>
                <a:latin typeface="UOC Sans"/>
                <a:cs typeface="UOC Sans"/>
              </a:defRPr>
            </a:lvl4pPr>
            <a:lvl5pPr>
              <a:defRPr>
                <a:latin typeface="UOC Sans"/>
                <a:cs typeface="UOC Sans"/>
              </a:defRPr>
            </a:lvl5pPr>
          </a:lstStyle>
          <a:p>
            <a:r>
              <a:rPr lang="en-US" dirty="0"/>
              <a:t>Text</a:t>
            </a:r>
          </a:p>
        </p:txBody>
      </p:sp>
    </p:spTree>
    <p:extLst>
      <p:ext uri="{BB962C8B-B14F-4D97-AF65-F5344CB8AC3E}">
        <p14:creationId xmlns:p14="http://schemas.microsoft.com/office/powerpoint/2010/main" val="41400140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457200" y="342900"/>
            <a:ext cx="8229600" cy="1028700"/>
          </a:xfrm>
        </p:spPr>
        <p:txBody>
          <a:bodyPr/>
          <a:lstStyle/>
          <a:p>
            <a:r>
              <a:rPr lang="es-ES"/>
              <a:t>Haga clic para modificar el estilo de título del patrón</a:t>
            </a:r>
          </a:p>
        </p:txBody>
      </p:sp>
      <p:sp>
        <p:nvSpPr>
          <p:cNvPr id="3" name="2 Marcador de tabla"/>
          <p:cNvSpPr>
            <a:spLocks noGrp="1"/>
          </p:cNvSpPr>
          <p:nvPr>
            <p:ph type="tbl" idx="1"/>
          </p:nvPr>
        </p:nvSpPr>
        <p:spPr>
          <a:xfrm>
            <a:off x="457200" y="1485900"/>
            <a:ext cx="8229600" cy="2914650"/>
          </a:xfrm>
        </p:spPr>
        <p:txBody>
          <a:bodyPr/>
          <a:lstStyle/>
          <a:p>
            <a:pPr lvl="0"/>
            <a:endParaRPr lang="es-ES" noProof="0"/>
          </a:p>
        </p:txBody>
      </p:sp>
      <p:sp>
        <p:nvSpPr>
          <p:cNvPr id="4" name="Rectangle 2">
            <a:extLst>
              <a:ext uri="{FF2B5EF4-FFF2-40B4-BE49-F238E27FC236}">
                <a16:creationId xmlns:a16="http://schemas.microsoft.com/office/drawing/2014/main" id="{8FEF4185-F12B-1249-9B56-C80F1C8346A1}"/>
              </a:ext>
            </a:extLst>
          </p:cNvPr>
          <p:cNvSpPr>
            <a:spLocks noGrp="1" noChangeArrowheads="1"/>
          </p:cNvSpPr>
          <p:nvPr>
            <p:ph type="ftr" sz="quarter" idx="10"/>
          </p:nvPr>
        </p:nvSpPr>
        <p:spPr>
          <a:ln/>
        </p:spPr>
        <p:txBody>
          <a:bodyPr/>
          <a:lstStyle>
            <a:lvl1pPr>
              <a:defRPr/>
            </a:lvl1pPr>
          </a:lstStyle>
          <a:p>
            <a:pPr>
              <a:defRPr/>
            </a:pPr>
            <a:endParaRPr lang="es-ES" altLang="es-ES"/>
          </a:p>
        </p:txBody>
      </p:sp>
      <p:sp>
        <p:nvSpPr>
          <p:cNvPr id="5" name="Rectangle 3">
            <a:extLst>
              <a:ext uri="{FF2B5EF4-FFF2-40B4-BE49-F238E27FC236}">
                <a16:creationId xmlns:a16="http://schemas.microsoft.com/office/drawing/2014/main" id="{12EDC0A6-D088-3349-91A8-9181EA286374}"/>
              </a:ext>
            </a:extLst>
          </p:cNvPr>
          <p:cNvSpPr>
            <a:spLocks noGrp="1" noChangeArrowheads="1"/>
          </p:cNvSpPr>
          <p:nvPr>
            <p:ph type="sldNum" sz="quarter" idx="11"/>
          </p:nvPr>
        </p:nvSpPr>
        <p:spPr>
          <a:ln/>
        </p:spPr>
        <p:txBody>
          <a:bodyPr/>
          <a:lstStyle>
            <a:lvl1pPr>
              <a:defRPr/>
            </a:lvl1pPr>
          </a:lstStyle>
          <a:p>
            <a:fld id="{A1D73096-FBFB-BE46-BCED-5CBA632C2B59}" type="slidenum">
              <a:rPr lang="es-ES" altLang="es-ES"/>
              <a:pPr/>
              <a:t>‹Nº›</a:t>
            </a:fld>
            <a:endParaRPr lang="es-ES" altLang="es-ES"/>
          </a:p>
        </p:txBody>
      </p:sp>
      <p:sp>
        <p:nvSpPr>
          <p:cNvPr id="6" name="Rectangle 16">
            <a:extLst>
              <a:ext uri="{FF2B5EF4-FFF2-40B4-BE49-F238E27FC236}">
                <a16:creationId xmlns:a16="http://schemas.microsoft.com/office/drawing/2014/main" id="{5AB07C91-A258-8B46-AD9B-46BE0491E8C0}"/>
              </a:ext>
            </a:extLst>
          </p:cNvPr>
          <p:cNvSpPr>
            <a:spLocks noGrp="1" noChangeArrowheads="1"/>
          </p:cNvSpPr>
          <p:nvPr>
            <p:ph type="dt" sz="half" idx="12"/>
          </p:nvPr>
        </p:nvSpPr>
        <p:spPr>
          <a:ln/>
        </p:spPr>
        <p:txBody>
          <a:bodyPr/>
          <a:lstStyle>
            <a:lvl1pPr>
              <a:defRPr/>
            </a:lvl1pPr>
          </a:lstStyle>
          <a:p>
            <a:pPr>
              <a:defRPr/>
            </a:pPr>
            <a:endParaRPr lang="es-ES" altLang="es-ES"/>
          </a:p>
        </p:txBody>
      </p:sp>
    </p:spTree>
    <p:extLst>
      <p:ext uri="{BB962C8B-B14F-4D97-AF65-F5344CB8AC3E}">
        <p14:creationId xmlns:p14="http://schemas.microsoft.com/office/powerpoint/2010/main" val="3378345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Interior - 1 columna">
  <p:cSld name="Interior - 1 columna">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924875" y="800425"/>
            <a:ext cx="7470600" cy="781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900"/>
              <a:buFont typeface="Arial"/>
              <a:buNone/>
              <a:defRPr sz="1900" b="1" i="0" u="none" strike="noStrike" cap="none">
                <a:solidFill>
                  <a:srgbClr val="000078"/>
                </a:solidFill>
                <a:latin typeface="Arial"/>
                <a:ea typeface="Arial"/>
                <a:cs typeface="Arial"/>
                <a:sym typeface="Arial"/>
              </a:defRPr>
            </a:lvl1pPr>
            <a:lvl2pPr marR="0" lvl="1"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Arial"/>
                <a:ea typeface="Arial"/>
                <a:cs typeface="Arial"/>
                <a:sym typeface="Arial"/>
              </a:defRPr>
            </a:lvl9pPr>
          </a:lstStyle>
          <a:p>
            <a:endParaRPr/>
          </a:p>
        </p:txBody>
      </p:sp>
      <p:sp>
        <p:nvSpPr>
          <p:cNvPr id="89" name="Google Shape;89;p20"/>
          <p:cNvSpPr txBox="1">
            <a:spLocks noGrp="1"/>
          </p:cNvSpPr>
          <p:nvPr>
            <p:ph type="body" idx="1"/>
          </p:nvPr>
        </p:nvSpPr>
        <p:spPr>
          <a:xfrm>
            <a:off x="924875" y="1509500"/>
            <a:ext cx="6293700" cy="2902500"/>
          </a:xfrm>
          <a:prstGeom prst="rect">
            <a:avLst/>
          </a:prstGeom>
          <a:noFill/>
          <a:ln>
            <a:noFill/>
          </a:ln>
        </p:spPr>
        <p:txBody>
          <a:bodyPr spcFirstLastPara="1" wrap="square" lIns="91425" tIns="91425" rIns="91425" bIns="91425" anchor="t" anchorCtr="0">
            <a:noAutofit/>
          </a:bodyPr>
          <a:lstStyle>
            <a:lvl1pPr marL="457189" marR="0" lvl="0" indent="-317492" algn="l" rtl="0">
              <a:lnSpc>
                <a:spcPct val="115000"/>
              </a:lnSpc>
              <a:spcBef>
                <a:spcPts val="0"/>
              </a:spcBef>
              <a:spcAft>
                <a:spcPts val="0"/>
              </a:spcAft>
              <a:buClr>
                <a:srgbClr val="000078"/>
              </a:buClr>
              <a:buSzPts val="1400"/>
              <a:buFont typeface="Arial"/>
              <a:buChar char="●"/>
              <a:defRPr sz="1400" b="0" i="0" u="none" strike="noStrike" cap="none">
                <a:solidFill>
                  <a:srgbClr val="000078"/>
                </a:solidFill>
                <a:latin typeface="Arial"/>
                <a:ea typeface="Arial"/>
                <a:cs typeface="Arial"/>
                <a:sym typeface="Arial"/>
              </a:defRPr>
            </a:lvl1pPr>
            <a:lvl2pPr marL="914378" marR="0" lvl="1" indent="-317492" algn="l" rtl="0">
              <a:lnSpc>
                <a:spcPct val="115000"/>
              </a:lnSpc>
              <a:spcBef>
                <a:spcPts val="0"/>
              </a:spcBef>
              <a:spcAft>
                <a:spcPts val="0"/>
              </a:spcAft>
              <a:buClr>
                <a:srgbClr val="000078"/>
              </a:buClr>
              <a:buSzPts val="1400"/>
              <a:buFont typeface="Arial"/>
              <a:buChar char="○"/>
              <a:defRPr sz="1400" b="0" i="0" u="none" strike="noStrike" cap="none">
                <a:solidFill>
                  <a:srgbClr val="000078"/>
                </a:solidFill>
                <a:latin typeface="Arial"/>
                <a:ea typeface="Arial"/>
                <a:cs typeface="Arial"/>
                <a:sym typeface="Arial"/>
              </a:defRPr>
            </a:lvl2pPr>
            <a:lvl3pPr marL="1371566" marR="0" lvl="2" indent="-317492" algn="l" rtl="0">
              <a:lnSpc>
                <a:spcPct val="115000"/>
              </a:lnSpc>
              <a:spcBef>
                <a:spcPts val="0"/>
              </a:spcBef>
              <a:spcAft>
                <a:spcPts val="0"/>
              </a:spcAft>
              <a:buClr>
                <a:srgbClr val="000078"/>
              </a:buClr>
              <a:buSzPts val="1400"/>
              <a:buFont typeface="Arial"/>
              <a:buChar char="■"/>
              <a:defRPr sz="1400" b="0" i="0" u="none" strike="noStrike" cap="none">
                <a:solidFill>
                  <a:srgbClr val="000078"/>
                </a:solidFill>
                <a:latin typeface="Arial"/>
                <a:ea typeface="Arial"/>
                <a:cs typeface="Arial"/>
                <a:sym typeface="Arial"/>
              </a:defRPr>
            </a:lvl3pPr>
            <a:lvl4pPr marL="1828754" marR="0" lvl="3" indent="-317492" algn="l" rtl="0">
              <a:lnSpc>
                <a:spcPct val="115000"/>
              </a:lnSpc>
              <a:spcBef>
                <a:spcPts val="0"/>
              </a:spcBef>
              <a:spcAft>
                <a:spcPts val="0"/>
              </a:spcAft>
              <a:buClr>
                <a:srgbClr val="000078"/>
              </a:buClr>
              <a:buSzPts val="1400"/>
              <a:buFont typeface="Arial"/>
              <a:buChar char="●"/>
              <a:defRPr sz="1400" b="0" i="0" u="none" strike="noStrike" cap="none">
                <a:solidFill>
                  <a:srgbClr val="000078"/>
                </a:solidFill>
                <a:latin typeface="Arial"/>
                <a:ea typeface="Arial"/>
                <a:cs typeface="Arial"/>
                <a:sym typeface="Arial"/>
              </a:defRPr>
            </a:lvl4pPr>
            <a:lvl5pPr marL="2285943" marR="0" lvl="4" indent="-317492" algn="l" rtl="0">
              <a:lnSpc>
                <a:spcPct val="115000"/>
              </a:lnSpc>
              <a:spcBef>
                <a:spcPts val="0"/>
              </a:spcBef>
              <a:spcAft>
                <a:spcPts val="0"/>
              </a:spcAft>
              <a:buClr>
                <a:srgbClr val="000078"/>
              </a:buClr>
              <a:buSzPts val="1400"/>
              <a:buFont typeface="Arial"/>
              <a:buChar char="○"/>
              <a:defRPr sz="1400" b="0" i="0" u="none" strike="noStrike" cap="none">
                <a:solidFill>
                  <a:srgbClr val="000078"/>
                </a:solidFill>
                <a:latin typeface="Arial"/>
                <a:ea typeface="Arial"/>
                <a:cs typeface="Arial"/>
                <a:sym typeface="Arial"/>
              </a:defRPr>
            </a:lvl5pPr>
            <a:lvl6pPr marL="2743132" marR="0" lvl="5" indent="-317492" algn="l" rtl="0">
              <a:lnSpc>
                <a:spcPct val="115000"/>
              </a:lnSpc>
              <a:spcBef>
                <a:spcPts val="0"/>
              </a:spcBef>
              <a:spcAft>
                <a:spcPts val="0"/>
              </a:spcAft>
              <a:buClr>
                <a:srgbClr val="000078"/>
              </a:buClr>
              <a:buSzPts val="1400"/>
              <a:buFont typeface="Arial"/>
              <a:buChar char="■"/>
              <a:defRPr sz="1400" b="0" i="0" u="none" strike="noStrike" cap="none">
                <a:solidFill>
                  <a:srgbClr val="000078"/>
                </a:solidFill>
                <a:latin typeface="Arial"/>
                <a:ea typeface="Arial"/>
                <a:cs typeface="Arial"/>
                <a:sym typeface="Arial"/>
              </a:defRPr>
            </a:lvl6pPr>
            <a:lvl7pPr marL="3200320" marR="0" lvl="6" indent="-317492" algn="l" rtl="0">
              <a:lnSpc>
                <a:spcPct val="115000"/>
              </a:lnSpc>
              <a:spcBef>
                <a:spcPts val="0"/>
              </a:spcBef>
              <a:spcAft>
                <a:spcPts val="0"/>
              </a:spcAft>
              <a:buClr>
                <a:srgbClr val="000078"/>
              </a:buClr>
              <a:buSzPts val="1400"/>
              <a:buFont typeface="Arial"/>
              <a:buChar char="●"/>
              <a:defRPr sz="1400" b="0" i="0" u="none" strike="noStrike" cap="none">
                <a:solidFill>
                  <a:srgbClr val="000078"/>
                </a:solidFill>
                <a:latin typeface="Arial"/>
                <a:ea typeface="Arial"/>
                <a:cs typeface="Arial"/>
                <a:sym typeface="Arial"/>
              </a:defRPr>
            </a:lvl7pPr>
            <a:lvl8pPr marL="3657509" marR="0" lvl="7" indent="-317492" algn="l" rtl="0">
              <a:lnSpc>
                <a:spcPct val="115000"/>
              </a:lnSpc>
              <a:spcBef>
                <a:spcPts val="0"/>
              </a:spcBef>
              <a:spcAft>
                <a:spcPts val="0"/>
              </a:spcAft>
              <a:buClr>
                <a:srgbClr val="000078"/>
              </a:buClr>
              <a:buSzPts val="1400"/>
              <a:buFont typeface="Arial"/>
              <a:buChar char="○"/>
              <a:defRPr sz="1400" b="0" i="0" u="none" strike="noStrike" cap="none">
                <a:solidFill>
                  <a:srgbClr val="000078"/>
                </a:solidFill>
                <a:latin typeface="Arial"/>
                <a:ea typeface="Arial"/>
                <a:cs typeface="Arial"/>
                <a:sym typeface="Arial"/>
              </a:defRPr>
            </a:lvl8pPr>
            <a:lvl9pPr marL="4114697" marR="0" lvl="8" indent="-317492" algn="l" rtl="0">
              <a:lnSpc>
                <a:spcPct val="115000"/>
              </a:lnSpc>
              <a:spcBef>
                <a:spcPts val="0"/>
              </a:spcBef>
              <a:spcAft>
                <a:spcPts val="0"/>
              </a:spcAft>
              <a:buClr>
                <a:srgbClr val="000078"/>
              </a:buClr>
              <a:buSzPts val="1400"/>
              <a:buFont typeface="Arial"/>
              <a:buChar char="■"/>
              <a:defRPr sz="1400" b="0" i="0" u="none" strike="noStrike" cap="none">
                <a:solidFill>
                  <a:srgbClr val="000078"/>
                </a:solidFill>
                <a:latin typeface="Arial"/>
                <a:ea typeface="Arial"/>
                <a:cs typeface="Arial"/>
                <a:sym typeface="Arial"/>
              </a:defRPr>
            </a:lvl9pPr>
          </a:lstStyle>
          <a:p>
            <a:endParaRPr/>
          </a:p>
        </p:txBody>
      </p:sp>
    </p:spTree>
    <p:extLst>
      <p:ext uri="{BB962C8B-B14F-4D97-AF65-F5344CB8AC3E}">
        <p14:creationId xmlns:p14="http://schemas.microsoft.com/office/powerpoint/2010/main" val="1664979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eutra">
  <p:cSld name="Neutra">
    <p:spTree>
      <p:nvGrpSpPr>
        <p:cNvPr id="1" name="Shape 227"/>
        <p:cNvGrpSpPr/>
        <p:nvPr/>
      </p:nvGrpSpPr>
      <p:grpSpPr>
        <a:xfrm>
          <a:off x="0" y="0"/>
          <a:ext cx="0" cy="0"/>
          <a:chOff x="0" y="0"/>
          <a:chExt cx="0" cy="0"/>
        </a:xfrm>
      </p:grpSpPr>
    </p:spTree>
    <p:extLst>
      <p:ext uri="{BB962C8B-B14F-4D97-AF65-F5344CB8AC3E}">
        <p14:creationId xmlns:p14="http://schemas.microsoft.com/office/powerpoint/2010/main" val="250824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0A7DA431-039E-4038-84D3-EFC7E80731D8}" type="datetimeFigureOut">
              <a:rPr lang="es-ES" smtClean="0"/>
              <a:t>02/04/2025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2E13857-2615-4680-969A-A810ECFD239C}" type="slidenum">
              <a:rPr lang="es-ES" smtClean="0"/>
              <a:t>‹Nº›</a:t>
            </a:fld>
            <a:endParaRPr lang="es-ES"/>
          </a:p>
        </p:txBody>
      </p:sp>
    </p:spTree>
    <p:extLst>
      <p:ext uri="{BB962C8B-B14F-4D97-AF65-F5344CB8AC3E}">
        <p14:creationId xmlns:p14="http://schemas.microsoft.com/office/powerpoint/2010/main" val="1428665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C87475-A6FA-B531-C932-86FF2963A71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150BB0D-11FA-8833-0A64-F653CED00B94}"/>
              </a:ext>
            </a:extLst>
          </p:cNvPr>
          <p:cNvSpPr>
            <a:spLocks noGrp="1"/>
          </p:cNvSpPr>
          <p:nvPr>
            <p:ph type="dt" sz="half" idx="10"/>
          </p:nvPr>
        </p:nvSpPr>
        <p:spPr/>
        <p:txBody>
          <a:bodyPr/>
          <a:lstStyle/>
          <a:p>
            <a:fld id="{21E178A8-E42A-43A5-821B-7FE14407A91F}" type="datetimeFigureOut">
              <a:rPr lang="es-ES" smtClean="0"/>
              <a:t>02/04/2025</a:t>
            </a:fld>
            <a:endParaRPr lang="es-ES"/>
          </a:p>
        </p:txBody>
      </p:sp>
      <p:sp>
        <p:nvSpPr>
          <p:cNvPr id="4" name="Marcador de pie de página 3">
            <a:extLst>
              <a:ext uri="{FF2B5EF4-FFF2-40B4-BE49-F238E27FC236}">
                <a16:creationId xmlns:a16="http://schemas.microsoft.com/office/drawing/2014/main" id="{7907D017-55A8-94A0-83B9-9F56ECCFDAF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A833376-2AE1-BE5F-4469-96878DFE3477}"/>
              </a:ext>
            </a:extLst>
          </p:cNvPr>
          <p:cNvSpPr>
            <a:spLocks noGrp="1"/>
          </p:cNvSpPr>
          <p:nvPr>
            <p:ph type="sldNum" sz="quarter" idx="12"/>
          </p:nvPr>
        </p:nvSpPr>
        <p:spPr/>
        <p:txBody>
          <a:bodyPr/>
          <a:lstStyle/>
          <a:p>
            <a:fld id="{102EBF72-4D95-4013-98F5-54355E48EB4D}" type="slidenum">
              <a:rPr lang="es-ES" smtClean="0"/>
              <a:t>‹Nº›</a:t>
            </a:fld>
            <a:endParaRPr lang="es-ES"/>
          </a:p>
        </p:txBody>
      </p:sp>
    </p:spTree>
    <p:extLst>
      <p:ext uri="{BB962C8B-B14F-4D97-AF65-F5344CB8AC3E}">
        <p14:creationId xmlns:p14="http://schemas.microsoft.com/office/powerpoint/2010/main" val="1371874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ortada">
  <p:cSld name="CUSTOM">
    <p:bg>
      <p:bgPr>
        <a:solidFill>
          <a:srgbClr val="000078"/>
        </a:solidFill>
        <a:effectLst/>
      </p:bgPr>
    </p:bg>
    <p:spTree>
      <p:nvGrpSpPr>
        <p:cNvPr id="1" name="Shape 82"/>
        <p:cNvGrpSpPr/>
        <p:nvPr/>
      </p:nvGrpSpPr>
      <p:grpSpPr>
        <a:xfrm>
          <a:off x="0" y="0"/>
          <a:ext cx="0" cy="0"/>
          <a:chOff x="0" y="0"/>
          <a:chExt cx="0" cy="0"/>
        </a:xfrm>
      </p:grpSpPr>
      <p:sp>
        <p:nvSpPr>
          <p:cNvPr id="83" name="Google Shape;83;p11"/>
          <p:cNvSpPr/>
          <p:nvPr/>
        </p:nvSpPr>
        <p:spPr>
          <a:xfrm>
            <a:off x="-11600" y="-11600"/>
            <a:ext cx="9144000" cy="5155200"/>
          </a:xfrm>
          <a:prstGeom prst="rect">
            <a:avLst/>
          </a:prstGeom>
          <a:solidFill>
            <a:srgbClr val="0000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 name="Google Shape;84;p11"/>
          <p:cNvPicPr preferRelativeResize="0"/>
          <p:nvPr/>
        </p:nvPicPr>
        <p:blipFill rotWithShape="1">
          <a:blip r:embed="rId2">
            <a:alphaModFix/>
          </a:blip>
          <a:srcRect/>
          <a:stretch/>
        </p:blipFill>
        <p:spPr>
          <a:xfrm>
            <a:off x="220300" y="233225"/>
            <a:ext cx="913800" cy="688200"/>
          </a:xfrm>
          <a:prstGeom prst="rect">
            <a:avLst/>
          </a:prstGeom>
          <a:noFill/>
          <a:ln>
            <a:noFill/>
          </a:ln>
        </p:spPr>
      </p:pic>
      <p:pic>
        <p:nvPicPr>
          <p:cNvPr id="85" name="Google Shape;85;p11"/>
          <p:cNvPicPr preferRelativeResize="0"/>
          <p:nvPr/>
        </p:nvPicPr>
        <p:blipFill rotWithShape="1">
          <a:blip r:embed="rId3">
            <a:alphaModFix/>
          </a:blip>
          <a:srcRect r="-11731" b="-11731"/>
          <a:stretch/>
        </p:blipFill>
        <p:spPr>
          <a:xfrm>
            <a:off x="1210675" y="316500"/>
            <a:ext cx="1437000" cy="359400"/>
          </a:xfrm>
          <a:prstGeom prst="rect">
            <a:avLst/>
          </a:prstGeom>
          <a:noFill/>
          <a:ln>
            <a:noFill/>
          </a:ln>
        </p:spPr>
      </p:pic>
      <p:sp>
        <p:nvSpPr>
          <p:cNvPr id="86" name="Google Shape;86;p11"/>
          <p:cNvSpPr/>
          <p:nvPr/>
        </p:nvSpPr>
        <p:spPr>
          <a:xfrm>
            <a:off x="220300" y="4830900"/>
            <a:ext cx="8666100" cy="44100"/>
          </a:xfrm>
          <a:prstGeom prst="rect">
            <a:avLst/>
          </a:prstGeom>
          <a:solidFill>
            <a:srgbClr val="73E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FFFFFF"/>
              </a:solidFill>
              <a:latin typeface="Calibri"/>
              <a:ea typeface="Calibri"/>
              <a:cs typeface="Calibri"/>
              <a:sym typeface="Calibri"/>
            </a:endParaRPr>
          </a:p>
        </p:txBody>
      </p:sp>
      <p:sp>
        <p:nvSpPr>
          <p:cNvPr id="87" name="Google Shape;87;p11"/>
          <p:cNvSpPr/>
          <p:nvPr/>
        </p:nvSpPr>
        <p:spPr>
          <a:xfrm>
            <a:off x="1210252" y="877275"/>
            <a:ext cx="7676100" cy="44100"/>
          </a:xfrm>
          <a:prstGeom prst="rect">
            <a:avLst/>
          </a:prstGeom>
          <a:solidFill>
            <a:srgbClr val="73E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FFFFFF"/>
              </a:solidFill>
              <a:latin typeface="Calibri"/>
              <a:ea typeface="Calibri"/>
              <a:cs typeface="Calibri"/>
              <a:sym typeface="Calibri"/>
            </a:endParaRPr>
          </a:p>
        </p:txBody>
      </p:sp>
      <p:sp>
        <p:nvSpPr>
          <p:cNvPr id="88" name="Google Shape;88;p11"/>
          <p:cNvSpPr/>
          <p:nvPr/>
        </p:nvSpPr>
        <p:spPr>
          <a:xfrm>
            <a:off x="1210252" y="243650"/>
            <a:ext cx="7676100" cy="44100"/>
          </a:xfrm>
          <a:prstGeom prst="rect">
            <a:avLst/>
          </a:prstGeom>
          <a:solidFill>
            <a:srgbClr val="73E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FFFFFF"/>
              </a:solidFill>
              <a:latin typeface="Calibri"/>
              <a:ea typeface="Calibri"/>
              <a:cs typeface="Calibri"/>
              <a:sym typeface="Calibri"/>
            </a:endParaRPr>
          </a:p>
        </p:txBody>
      </p:sp>
      <p:pic>
        <p:nvPicPr>
          <p:cNvPr id="89" name="Google Shape;89;p11"/>
          <p:cNvPicPr preferRelativeResize="0"/>
          <p:nvPr/>
        </p:nvPicPr>
        <p:blipFill>
          <a:blip r:embed="rId4">
            <a:alphaModFix/>
          </a:blip>
          <a:stretch>
            <a:fillRect/>
          </a:stretch>
        </p:blipFill>
        <p:spPr>
          <a:xfrm>
            <a:off x="8488750" y="303450"/>
            <a:ext cx="380271" cy="80924"/>
          </a:xfrm>
          <a:prstGeom prst="rect">
            <a:avLst/>
          </a:prstGeom>
          <a:noFill/>
          <a:ln>
            <a:noFill/>
          </a:ln>
        </p:spPr>
      </p:pic>
      <p:sp>
        <p:nvSpPr>
          <p:cNvPr id="90" name="Google Shape;90;p11"/>
          <p:cNvSpPr txBox="1">
            <a:spLocks noGrp="1"/>
          </p:cNvSpPr>
          <p:nvPr>
            <p:ph type="title"/>
          </p:nvPr>
        </p:nvSpPr>
        <p:spPr>
          <a:xfrm>
            <a:off x="1134100" y="883025"/>
            <a:ext cx="7752300" cy="25389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sz="3600"/>
            </a:lvl2pPr>
            <a:lvl3pPr lvl="2" rtl="0">
              <a:spcBef>
                <a:spcPts val="0"/>
              </a:spcBef>
              <a:spcAft>
                <a:spcPts val="0"/>
              </a:spcAft>
              <a:buNone/>
              <a:defRPr sz="3600"/>
            </a:lvl3pPr>
            <a:lvl4pPr lvl="3" rtl="0">
              <a:spcBef>
                <a:spcPts val="0"/>
              </a:spcBef>
              <a:spcAft>
                <a:spcPts val="0"/>
              </a:spcAft>
              <a:buNone/>
              <a:defRPr sz="3600"/>
            </a:lvl4pPr>
            <a:lvl5pPr lvl="4" rtl="0">
              <a:spcBef>
                <a:spcPts val="0"/>
              </a:spcBef>
              <a:spcAft>
                <a:spcPts val="0"/>
              </a:spcAft>
              <a:buNone/>
              <a:defRPr sz="3600"/>
            </a:lvl5pPr>
            <a:lvl6pPr lvl="5" rtl="0">
              <a:spcBef>
                <a:spcPts val="0"/>
              </a:spcBef>
              <a:spcAft>
                <a:spcPts val="0"/>
              </a:spcAft>
              <a:buNone/>
              <a:defRPr sz="3600"/>
            </a:lvl6pPr>
            <a:lvl7pPr lvl="6" rtl="0">
              <a:spcBef>
                <a:spcPts val="0"/>
              </a:spcBef>
              <a:spcAft>
                <a:spcPts val="0"/>
              </a:spcAft>
              <a:buNone/>
              <a:defRPr sz="3600"/>
            </a:lvl7pPr>
            <a:lvl8pPr lvl="7" rtl="0">
              <a:spcBef>
                <a:spcPts val="0"/>
              </a:spcBef>
              <a:spcAft>
                <a:spcPts val="0"/>
              </a:spcAft>
              <a:buNone/>
              <a:defRPr sz="3600"/>
            </a:lvl8pPr>
            <a:lvl9pPr lvl="8" rtl="0">
              <a:spcBef>
                <a:spcPts val="0"/>
              </a:spcBef>
              <a:spcAft>
                <a:spcPts val="0"/>
              </a:spcAft>
              <a:buNone/>
              <a:defRPr sz="3600"/>
            </a:lvl9pPr>
          </a:lstStyle>
          <a:p>
            <a:endParaRPr/>
          </a:p>
        </p:txBody>
      </p:sp>
      <p:sp>
        <p:nvSpPr>
          <p:cNvPr id="91" name="Google Shape;91;p11"/>
          <p:cNvSpPr txBox="1">
            <a:spLocks noGrp="1"/>
          </p:cNvSpPr>
          <p:nvPr>
            <p:ph type="subTitle" idx="1"/>
          </p:nvPr>
        </p:nvSpPr>
        <p:spPr>
          <a:xfrm>
            <a:off x="1134100" y="3574325"/>
            <a:ext cx="7752300" cy="1300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400">
                <a:solidFill>
                  <a:srgbClr val="FFFFFF"/>
                </a:solidFill>
                <a:latin typeface="Georgia"/>
                <a:ea typeface="Georgia"/>
                <a:cs typeface="Georgia"/>
                <a:sym typeface="Georgi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ortadeta">
  <p:cSld name="CUSTOM_5">
    <p:bg>
      <p:bgPr>
        <a:solidFill>
          <a:srgbClr val="73EDFF"/>
        </a:solidFill>
        <a:effectLst/>
      </p:bgPr>
    </p:bg>
    <p:spTree>
      <p:nvGrpSpPr>
        <p:cNvPr id="1" name="Shape 106"/>
        <p:cNvGrpSpPr/>
        <p:nvPr/>
      </p:nvGrpSpPr>
      <p:grpSpPr>
        <a:xfrm>
          <a:off x="0" y="0"/>
          <a:ext cx="0" cy="0"/>
          <a:chOff x="0" y="0"/>
          <a:chExt cx="0" cy="0"/>
        </a:xfrm>
      </p:grpSpPr>
      <p:sp>
        <p:nvSpPr>
          <p:cNvPr id="107" name="Google Shape;107;p14"/>
          <p:cNvSpPr/>
          <p:nvPr/>
        </p:nvSpPr>
        <p:spPr>
          <a:xfrm>
            <a:off x="246475" y="147875"/>
            <a:ext cx="8655900" cy="705000"/>
          </a:xfrm>
          <a:prstGeom prst="rect">
            <a:avLst/>
          </a:prstGeom>
          <a:solidFill>
            <a:srgbClr val="73E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8" name="Google Shape;108;p14"/>
          <p:cNvPicPr preferRelativeResize="0"/>
          <p:nvPr/>
        </p:nvPicPr>
        <p:blipFill>
          <a:blip r:embed="rId2">
            <a:alphaModFix/>
          </a:blip>
          <a:stretch>
            <a:fillRect/>
          </a:stretch>
        </p:blipFill>
        <p:spPr>
          <a:xfrm>
            <a:off x="8317499" y="287650"/>
            <a:ext cx="301626" cy="64200"/>
          </a:xfrm>
          <a:prstGeom prst="rect">
            <a:avLst/>
          </a:prstGeom>
          <a:noFill/>
          <a:ln>
            <a:noFill/>
          </a:ln>
        </p:spPr>
      </p:pic>
      <p:sp>
        <p:nvSpPr>
          <p:cNvPr id="109" name="Google Shape;109;p14"/>
          <p:cNvSpPr/>
          <p:nvPr/>
        </p:nvSpPr>
        <p:spPr>
          <a:xfrm>
            <a:off x="220300" y="4889475"/>
            <a:ext cx="8666100" cy="28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FFFFFF"/>
              </a:solidFill>
              <a:latin typeface="Calibri"/>
              <a:ea typeface="Calibri"/>
              <a:cs typeface="Calibri"/>
              <a:sym typeface="Calibri"/>
            </a:endParaRPr>
          </a:p>
        </p:txBody>
      </p:sp>
      <p:sp>
        <p:nvSpPr>
          <p:cNvPr id="110" name="Google Shape;110;p14"/>
          <p:cNvSpPr txBox="1">
            <a:spLocks noGrp="1"/>
          </p:cNvSpPr>
          <p:nvPr>
            <p:ph type="title"/>
          </p:nvPr>
        </p:nvSpPr>
        <p:spPr>
          <a:xfrm>
            <a:off x="745050" y="600575"/>
            <a:ext cx="7752300" cy="25389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4800" b="1">
                <a:solidFill>
                  <a:srgbClr val="000078"/>
                </a:solidFill>
              </a:defRPr>
            </a:lvl1pPr>
            <a:lvl2pPr lvl="1" rtl="0">
              <a:spcBef>
                <a:spcPts val="0"/>
              </a:spcBef>
              <a:spcAft>
                <a:spcPts val="0"/>
              </a:spcAft>
              <a:buNone/>
              <a:defRPr sz="3600">
                <a:solidFill>
                  <a:srgbClr val="000078"/>
                </a:solidFill>
              </a:defRPr>
            </a:lvl2pPr>
            <a:lvl3pPr lvl="2" rtl="0">
              <a:spcBef>
                <a:spcPts val="0"/>
              </a:spcBef>
              <a:spcAft>
                <a:spcPts val="0"/>
              </a:spcAft>
              <a:buNone/>
              <a:defRPr sz="3600">
                <a:solidFill>
                  <a:srgbClr val="000078"/>
                </a:solidFill>
              </a:defRPr>
            </a:lvl3pPr>
            <a:lvl4pPr lvl="3" rtl="0">
              <a:spcBef>
                <a:spcPts val="0"/>
              </a:spcBef>
              <a:spcAft>
                <a:spcPts val="0"/>
              </a:spcAft>
              <a:buNone/>
              <a:defRPr sz="3600">
                <a:solidFill>
                  <a:srgbClr val="000078"/>
                </a:solidFill>
              </a:defRPr>
            </a:lvl4pPr>
            <a:lvl5pPr lvl="4" rtl="0">
              <a:spcBef>
                <a:spcPts val="0"/>
              </a:spcBef>
              <a:spcAft>
                <a:spcPts val="0"/>
              </a:spcAft>
              <a:buNone/>
              <a:defRPr sz="3600">
                <a:solidFill>
                  <a:srgbClr val="000078"/>
                </a:solidFill>
              </a:defRPr>
            </a:lvl5pPr>
            <a:lvl6pPr lvl="5" rtl="0">
              <a:spcBef>
                <a:spcPts val="0"/>
              </a:spcBef>
              <a:spcAft>
                <a:spcPts val="0"/>
              </a:spcAft>
              <a:buNone/>
              <a:defRPr sz="3600">
                <a:solidFill>
                  <a:srgbClr val="000078"/>
                </a:solidFill>
              </a:defRPr>
            </a:lvl6pPr>
            <a:lvl7pPr lvl="6" rtl="0">
              <a:spcBef>
                <a:spcPts val="0"/>
              </a:spcBef>
              <a:spcAft>
                <a:spcPts val="0"/>
              </a:spcAft>
              <a:buNone/>
              <a:defRPr sz="3600">
                <a:solidFill>
                  <a:srgbClr val="000078"/>
                </a:solidFill>
              </a:defRPr>
            </a:lvl7pPr>
            <a:lvl8pPr lvl="7" rtl="0">
              <a:spcBef>
                <a:spcPts val="0"/>
              </a:spcBef>
              <a:spcAft>
                <a:spcPts val="0"/>
              </a:spcAft>
              <a:buNone/>
              <a:defRPr sz="3600">
                <a:solidFill>
                  <a:srgbClr val="000078"/>
                </a:solidFill>
              </a:defRPr>
            </a:lvl8pPr>
            <a:lvl9pPr lvl="8" rtl="0">
              <a:spcBef>
                <a:spcPts val="0"/>
              </a:spcBef>
              <a:spcAft>
                <a:spcPts val="0"/>
              </a:spcAft>
              <a:buNone/>
              <a:defRPr sz="3600">
                <a:solidFill>
                  <a:srgbClr val="000078"/>
                </a:solidFill>
              </a:defRPr>
            </a:lvl9pPr>
          </a:lstStyle>
          <a:p>
            <a:endParaRPr/>
          </a:p>
        </p:txBody>
      </p:sp>
      <p:pic>
        <p:nvPicPr>
          <p:cNvPr id="111" name="Google Shape;111;p14"/>
          <p:cNvPicPr preferRelativeResize="0"/>
          <p:nvPr/>
        </p:nvPicPr>
        <p:blipFill>
          <a:blip r:embed="rId3">
            <a:alphaModFix/>
          </a:blip>
          <a:stretch>
            <a:fillRect/>
          </a:stretch>
        </p:blipFill>
        <p:spPr>
          <a:xfrm>
            <a:off x="222950" y="228788"/>
            <a:ext cx="8666101" cy="45442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nterior - 2 columnes">
  <p:cSld name="CUSTOM_1_1">
    <p:spTree>
      <p:nvGrpSpPr>
        <p:cNvPr id="1" name="Shape 112"/>
        <p:cNvGrpSpPr/>
        <p:nvPr/>
      </p:nvGrpSpPr>
      <p:grpSpPr>
        <a:xfrm>
          <a:off x="0" y="0"/>
          <a:ext cx="0" cy="0"/>
          <a:chOff x="0" y="0"/>
          <a:chExt cx="0" cy="0"/>
        </a:xfrm>
      </p:grpSpPr>
      <p:sp>
        <p:nvSpPr>
          <p:cNvPr id="113" name="Google Shape;113;p15"/>
          <p:cNvSpPr txBox="1">
            <a:spLocks noGrp="1"/>
          </p:cNvSpPr>
          <p:nvPr>
            <p:ph type="body" idx="1"/>
          </p:nvPr>
        </p:nvSpPr>
        <p:spPr>
          <a:xfrm>
            <a:off x="772475" y="1357100"/>
            <a:ext cx="4008300" cy="30675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000078"/>
              </a:buClr>
              <a:buSzPts val="1400"/>
              <a:buChar char="●"/>
              <a:defRPr>
                <a:solidFill>
                  <a:srgbClr val="000078"/>
                </a:solidFill>
              </a:defRPr>
            </a:lvl1pPr>
            <a:lvl2pPr marL="914400" lvl="1" indent="-317500" rtl="0">
              <a:lnSpc>
                <a:spcPct val="115000"/>
              </a:lnSpc>
              <a:spcBef>
                <a:spcPts val="0"/>
              </a:spcBef>
              <a:spcAft>
                <a:spcPts val="0"/>
              </a:spcAft>
              <a:buClr>
                <a:srgbClr val="000078"/>
              </a:buClr>
              <a:buSzPts val="1400"/>
              <a:buChar char="○"/>
              <a:defRPr>
                <a:solidFill>
                  <a:srgbClr val="000078"/>
                </a:solidFill>
              </a:defRPr>
            </a:lvl2pPr>
            <a:lvl3pPr marL="1371600" lvl="2" indent="-317500" rtl="0">
              <a:lnSpc>
                <a:spcPct val="115000"/>
              </a:lnSpc>
              <a:spcBef>
                <a:spcPts val="0"/>
              </a:spcBef>
              <a:spcAft>
                <a:spcPts val="0"/>
              </a:spcAft>
              <a:buClr>
                <a:srgbClr val="000078"/>
              </a:buClr>
              <a:buSzPts val="1400"/>
              <a:buChar char="■"/>
              <a:defRPr>
                <a:solidFill>
                  <a:srgbClr val="000078"/>
                </a:solidFill>
              </a:defRPr>
            </a:lvl3pPr>
            <a:lvl4pPr marL="1828800" lvl="3" indent="-317500" rtl="0">
              <a:lnSpc>
                <a:spcPct val="115000"/>
              </a:lnSpc>
              <a:spcBef>
                <a:spcPts val="0"/>
              </a:spcBef>
              <a:spcAft>
                <a:spcPts val="0"/>
              </a:spcAft>
              <a:buClr>
                <a:srgbClr val="000078"/>
              </a:buClr>
              <a:buSzPts val="1400"/>
              <a:buChar char="●"/>
              <a:defRPr>
                <a:solidFill>
                  <a:srgbClr val="000078"/>
                </a:solidFill>
              </a:defRPr>
            </a:lvl4pPr>
            <a:lvl5pPr marL="2286000" lvl="4" indent="-317500" rtl="0">
              <a:lnSpc>
                <a:spcPct val="115000"/>
              </a:lnSpc>
              <a:spcBef>
                <a:spcPts val="0"/>
              </a:spcBef>
              <a:spcAft>
                <a:spcPts val="0"/>
              </a:spcAft>
              <a:buClr>
                <a:srgbClr val="000078"/>
              </a:buClr>
              <a:buSzPts val="1400"/>
              <a:buChar char="○"/>
              <a:defRPr>
                <a:solidFill>
                  <a:srgbClr val="000078"/>
                </a:solidFill>
              </a:defRPr>
            </a:lvl5pPr>
            <a:lvl6pPr marL="2743200" lvl="5" indent="-317500" rtl="0">
              <a:lnSpc>
                <a:spcPct val="115000"/>
              </a:lnSpc>
              <a:spcBef>
                <a:spcPts val="0"/>
              </a:spcBef>
              <a:spcAft>
                <a:spcPts val="0"/>
              </a:spcAft>
              <a:buClr>
                <a:srgbClr val="000078"/>
              </a:buClr>
              <a:buSzPts val="1400"/>
              <a:buChar char="■"/>
              <a:defRPr>
                <a:solidFill>
                  <a:srgbClr val="000078"/>
                </a:solidFill>
              </a:defRPr>
            </a:lvl6pPr>
            <a:lvl7pPr marL="3200400" lvl="6" indent="-317500" rtl="0">
              <a:lnSpc>
                <a:spcPct val="115000"/>
              </a:lnSpc>
              <a:spcBef>
                <a:spcPts val="0"/>
              </a:spcBef>
              <a:spcAft>
                <a:spcPts val="0"/>
              </a:spcAft>
              <a:buClr>
                <a:srgbClr val="000078"/>
              </a:buClr>
              <a:buSzPts val="1400"/>
              <a:buChar char="●"/>
              <a:defRPr>
                <a:solidFill>
                  <a:srgbClr val="000078"/>
                </a:solidFill>
              </a:defRPr>
            </a:lvl7pPr>
            <a:lvl8pPr marL="3657600" lvl="7" indent="-317500" rtl="0">
              <a:lnSpc>
                <a:spcPct val="115000"/>
              </a:lnSpc>
              <a:spcBef>
                <a:spcPts val="0"/>
              </a:spcBef>
              <a:spcAft>
                <a:spcPts val="0"/>
              </a:spcAft>
              <a:buClr>
                <a:srgbClr val="000078"/>
              </a:buClr>
              <a:buSzPts val="1400"/>
              <a:buChar char="○"/>
              <a:defRPr>
                <a:solidFill>
                  <a:srgbClr val="000078"/>
                </a:solidFill>
              </a:defRPr>
            </a:lvl8pPr>
            <a:lvl9pPr marL="4114800" lvl="8" indent="-317500" rtl="0">
              <a:lnSpc>
                <a:spcPct val="115000"/>
              </a:lnSpc>
              <a:spcBef>
                <a:spcPts val="0"/>
              </a:spcBef>
              <a:spcAft>
                <a:spcPts val="0"/>
              </a:spcAft>
              <a:buClr>
                <a:srgbClr val="000078"/>
              </a:buClr>
              <a:buSzPts val="1400"/>
              <a:buChar char="■"/>
              <a:defRPr>
                <a:solidFill>
                  <a:srgbClr val="000078"/>
                </a:solidFill>
              </a:defRPr>
            </a:lvl9pPr>
          </a:lstStyle>
          <a:p>
            <a:endParaRPr/>
          </a:p>
        </p:txBody>
      </p:sp>
      <p:sp>
        <p:nvSpPr>
          <p:cNvPr id="114" name="Google Shape;114;p15"/>
          <p:cNvSpPr txBox="1">
            <a:spLocks noGrp="1"/>
          </p:cNvSpPr>
          <p:nvPr>
            <p:ph type="body" idx="2"/>
          </p:nvPr>
        </p:nvSpPr>
        <p:spPr>
          <a:xfrm>
            <a:off x="4877425" y="1357100"/>
            <a:ext cx="4008300" cy="30675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000078"/>
              </a:buClr>
              <a:buSzPts val="1400"/>
              <a:buChar char="●"/>
              <a:defRPr>
                <a:solidFill>
                  <a:srgbClr val="000078"/>
                </a:solidFill>
              </a:defRPr>
            </a:lvl1pPr>
            <a:lvl2pPr marL="914400" lvl="1" indent="-317500" rtl="0">
              <a:lnSpc>
                <a:spcPct val="115000"/>
              </a:lnSpc>
              <a:spcBef>
                <a:spcPts val="0"/>
              </a:spcBef>
              <a:spcAft>
                <a:spcPts val="0"/>
              </a:spcAft>
              <a:buClr>
                <a:srgbClr val="000078"/>
              </a:buClr>
              <a:buSzPts val="1400"/>
              <a:buChar char="○"/>
              <a:defRPr>
                <a:solidFill>
                  <a:srgbClr val="000078"/>
                </a:solidFill>
              </a:defRPr>
            </a:lvl2pPr>
            <a:lvl3pPr marL="1371600" lvl="2" indent="-317500" rtl="0">
              <a:lnSpc>
                <a:spcPct val="115000"/>
              </a:lnSpc>
              <a:spcBef>
                <a:spcPts val="0"/>
              </a:spcBef>
              <a:spcAft>
                <a:spcPts val="0"/>
              </a:spcAft>
              <a:buClr>
                <a:srgbClr val="000078"/>
              </a:buClr>
              <a:buSzPts val="1400"/>
              <a:buChar char="■"/>
              <a:defRPr>
                <a:solidFill>
                  <a:srgbClr val="000078"/>
                </a:solidFill>
              </a:defRPr>
            </a:lvl3pPr>
            <a:lvl4pPr marL="1828800" lvl="3" indent="-317500" rtl="0">
              <a:lnSpc>
                <a:spcPct val="115000"/>
              </a:lnSpc>
              <a:spcBef>
                <a:spcPts val="0"/>
              </a:spcBef>
              <a:spcAft>
                <a:spcPts val="0"/>
              </a:spcAft>
              <a:buClr>
                <a:srgbClr val="000078"/>
              </a:buClr>
              <a:buSzPts val="1400"/>
              <a:buChar char="●"/>
              <a:defRPr>
                <a:solidFill>
                  <a:srgbClr val="000078"/>
                </a:solidFill>
              </a:defRPr>
            </a:lvl4pPr>
            <a:lvl5pPr marL="2286000" lvl="4" indent="-317500" rtl="0">
              <a:lnSpc>
                <a:spcPct val="115000"/>
              </a:lnSpc>
              <a:spcBef>
                <a:spcPts val="0"/>
              </a:spcBef>
              <a:spcAft>
                <a:spcPts val="0"/>
              </a:spcAft>
              <a:buClr>
                <a:srgbClr val="000078"/>
              </a:buClr>
              <a:buSzPts val="1400"/>
              <a:buChar char="○"/>
              <a:defRPr>
                <a:solidFill>
                  <a:srgbClr val="000078"/>
                </a:solidFill>
              </a:defRPr>
            </a:lvl5pPr>
            <a:lvl6pPr marL="2743200" lvl="5" indent="-317500" rtl="0">
              <a:lnSpc>
                <a:spcPct val="115000"/>
              </a:lnSpc>
              <a:spcBef>
                <a:spcPts val="0"/>
              </a:spcBef>
              <a:spcAft>
                <a:spcPts val="0"/>
              </a:spcAft>
              <a:buClr>
                <a:srgbClr val="000078"/>
              </a:buClr>
              <a:buSzPts val="1400"/>
              <a:buChar char="■"/>
              <a:defRPr>
                <a:solidFill>
                  <a:srgbClr val="000078"/>
                </a:solidFill>
              </a:defRPr>
            </a:lvl6pPr>
            <a:lvl7pPr marL="3200400" lvl="6" indent="-317500" rtl="0">
              <a:lnSpc>
                <a:spcPct val="115000"/>
              </a:lnSpc>
              <a:spcBef>
                <a:spcPts val="0"/>
              </a:spcBef>
              <a:spcAft>
                <a:spcPts val="0"/>
              </a:spcAft>
              <a:buClr>
                <a:srgbClr val="000078"/>
              </a:buClr>
              <a:buSzPts val="1400"/>
              <a:buChar char="●"/>
              <a:defRPr>
                <a:solidFill>
                  <a:srgbClr val="000078"/>
                </a:solidFill>
              </a:defRPr>
            </a:lvl7pPr>
            <a:lvl8pPr marL="3657600" lvl="7" indent="-317500" rtl="0">
              <a:lnSpc>
                <a:spcPct val="115000"/>
              </a:lnSpc>
              <a:spcBef>
                <a:spcPts val="0"/>
              </a:spcBef>
              <a:spcAft>
                <a:spcPts val="0"/>
              </a:spcAft>
              <a:buClr>
                <a:srgbClr val="000078"/>
              </a:buClr>
              <a:buSzPts val="1400"/>
              <a:buChar char="○"/>
              <a:defRPr>
                <a:solidFill>
                  <a:srgbClr val="000078"/>
                </a:solidFill>
              </a:defRPr>
            </a:lvl8pPr>
            <a:lvl9pPr marL="4114800" lvl="8" indent="-317500" rtl="0">
              <a:lnSpc>
                <a:spcPct val="115000"/>
              </a:lnSpc>
              <a:spcBef>
                <a:spcPts val="0"/>
              </a:spcBef>
              <a:spcAft>
                <a:spcPts val="0"/>
              </a:spcAft>
              <a:buClr>
                <a:srgbClr val="000078"/>
              </a:buClr>
              <a:buSzPts val="1400"/>
              <a:buChar char="■"/>
              <a:defRPr>
                <a:solidFill>
                  <a:srgbClr val="000078"/>
                </a:solidFill>
              </a:defRPr>
            </a:lvl9pPr>
          </a:lstStyle>
          <a:p>
            <a:endParaRPr/>
          </a:p>
        </p:txBody>
      </p:sp>
      <p:sp>
        <p:nvSpPr>
          <p:cNvPr id="115" name="Google Shape;115;p15"/>
          <p:cNvSpPr txBox="1">
            <a:spLocks noGrp="1"/>
          </p:cNvSpPr>
          <p:nvPr>
            <p:ph type="title"/>
          </p:nvPr>
        </p:nvSpPr>
        <p:spPr>
          <a:xfrm>
            <a:off x="772475" y="648025"/>
            <a:ext cx="7430100" cy="709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900" b="1">
                <a:solidFill>
                  <a:srgbClr val="000078"/>
                </a:solidFill>
              </a:defRPr>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dex">
  <p:cSld name="CUSTOM_3">
    <p:spTree>
      <p:nvGrpSpPr>
        <p:cNvPr id="1" name="Shape 116"/>
        <p:cNvGrpSpPr/>
        <p:nvPr/>
      </p:nvGrpSpPr>
      <p:grpSpPr>
        <a:xfrm>
          <a:off x="0" y="0"/>
          <a:ext cx="0" cy="0"/>
          <a:chOff x="0" y="0"/>
          <a:chExt cx="0" cy="0"/>
        </a:xfrm>
      </p:grpSpPr>
      <p:sp>
        <p:nvSpPr>
          <p:cNvPr id="117" name="Google Shape;117;p16"/>
          <p:cNvSpPr txBox="1">
            <a:spLocks noGrp="1"/>
          </p:cNvSpPr>
          <p:nvPr>
            <p:ph type="body" idx="1"/>
          </p:nvPr>
        </p:nvSpPr>
        <p:spPr>
          <a:xfrm>
            <a:off x="5161450" y="1575850"/>
            <a:ext cx="3171900" cy="32085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Clr>
                <a:srgbClr val="000078"/>
              </a:buClr>
              <a:buSzPts val="1400"/>
              <a:buAutoNum type="arabicPeriod"/>
              <a:defRPr b="1">
                <a:solidFill>
                  <a:srgbClr val="000078"/>
                </a:solidFill>
              </a:defRPr>
            </a:lvl1pPr>
            <a:lvl2pPr marL="914400" lvl="1" indent="-317500" rtl="0">
              <a:spcBef>
                <a:spcPts val="0"/>
              </a:spcBef>
              <a:spcAft>
                <a:spcPts val="0"/>
              </a:spcAft>
              <a:buClr>
                <a:srgbClr val="000078"/>
              </a:buClr>
              <a:buSzPts val="1400"/>
              <a:buAutoNum type="alphaLcPeriod"/>
              <a:defRPr>
                <a:solidFill>
                  <a:srgbClr val="000078"/>
                </a:solidFill>
              </a:defRPr>
            </a:lvl2pPr>
            <a:lvl3pPr marL="1371600" lvl="2" indent="-317500" rtl="0">
              <a:spcBef>
                <a:spcPts val="0"/>
              </a:spcBef>
              <a:spcAft>
                <a:spcPts val="0"/>
              </a:spcAft>
              <a:buClr>
                <a:srgbClr val="000078"/>
              </a:buClr>
              <a:buSzPts val="1400"/>
              <a:buAutoNum type="romanLcPeriod"/>
              <a:defRPr>
                <a:solidFill>
                  <a:srgbClr val="000078"/>
                </a:solidFill>
              </a:defRPr>
            </a:lvl3pPr>
            <a:lvl4pPr marL="1828800" lvl="3" indent="-317500" rtl="0">
              <a:spcBef>
                <a:spcPts val="0"/>
              </a:spcBef>
              <a:spcAft>
                <a:spcPts val="0"/>
              </a:spcAft>
              <a:buClr>
                <a:srgbClr val="000078"/>
              </a:buClr>
              <a:buSzPts val="1400"/>
              <a:buAutoNum type="arabicPeriod"/>
              <a:defRPr>
                <a:solidFill>
                  <a:srgbClr val="000078"/>
                </a:solidFill>
              </a:defRPr>
            </a:lvl4pPr>
            <a:lvl5pPr marL="2286000" lvl="4" indent="-317500" rtl="0">
              <a:lnSpc>
                <a:spcPct val="115000"/>
              </a:lnSpc>
              <a:spcBef>
                <a:spcPts val="0"/>
              </a:spcBef>
              <a:spcAft>
                <a:spcPts val="0"/>
              </a:spcAft>
              <a:buClr>
                <a:srgbClr val="000078"/>
              </a:buClr>
              <a:buSzPts val="1400"/>
              <a:buAutoNum type="alphaLcPeriod"/>
              <a:defRPr>
                <a:solidFill>
                  <a:srgbClr val="000078"/>
                </a:solidFill>
              </a:defRPr>
            </a:lvl5pPr>
            <a:lvl6pPr marL="2743200" lvl="5" indent="-317500" rtl="0">
              <a:spcBef>
                <a:spcPts val="0"/>
              </a:spcBef>
              <a:spcAft>
                <a:spcPts val="0"/>
              </a:spcAft>
              <a:buClr>
                <a:srgbClr val="000078"/>
              </a:buClr>
              <a:buSzPts val="1400"/>
              <a:buAutoNum type="romanLcPeriod"/>
              <a:defRPr>
                <a:solidFill>
                  <a:srgbClr val="000078"/>
                </a:solidFill>
              </a:defRPr>
            </a:lvl6pPr>
            <a:lvl7pPr marL="3200400" lvl="6" indent="-317500" rtl="0">
              <a:spcBef>
                <a:spcPts val="0"/>
              </a:spcBef>
              <a:spcAft>
                <a:spcPts val="0"/>
              </a:spcAft>
              <a:buClr>
                <a:srgbClr val="000078"/>
              </a:buClr>
              <a:buSzPts val="1400"/>
              <a:buAutoNum type="arabicPeriod"/>
              <a:defRPr>
                <a:solidFill>
                  <a:srgbClr val="000078"/>
                </a:solidFill>
              </a:defRPr>
            </a:lvl7pPr>
            <a:lvl8pPr marL="3657600" lvl="7" indent="-317500" rtl="0">
              <a:spcBef>
                <a:spcPts val="0"/>
              </a:spcBef>
              <a:spcAft>
                <a:spcPts val="0"/>
              </a:spcAft>
              <a:buClr>
                <a:srgbClr val="000078"/>
              </a:buClr>
              <a:buSzPts val="1400"/>
              <a:buAutoNum type="alphaLcPeriod"/>
              <a:defRPr>
                <a:solidFill>
                  <a:srgbClr val="000078"/>
                </a:solidFill>
              </a:defRPr>
            </a:lvl8pPr>
            <a:lvl9pPr marL="4114800" lvl="8" indent="-317500" rtl="0">
              <a:spcBef>
                <a:spcPts val="0"/>
              </a:spcBef>
              <a:spcAft>
                <a:spcPts val="0"/>
              </a:spcAft>
              <a:buClr>
                <a:srgbClr val="000078"/>
              </a:buClr>
              <a:buSzPts val="1400"/>
              <a:buAutoNum type="romanLcPeriod"/>
              <a:defRPr>
                <a:solidFill>
                  <a:srgbClr val="000078"/>
                </a:solidFill>
              </a:defRPr>
            </a:lvl9pPr>
          </a:lstStyle>
          <a:p>
            <a:endParaRPr/>
          </a:p>
        </p:txBody>
      </p:sp>
      <p:sp>
        <p:nvSpPr>
          <p:cNvPr id="118" name="Google Shape;118;p16"/>
          <p:cNvSpPr txBox="1">
            <a:spLocks noGrp="1"/>
          </p:cNvSpPr>
          <p:nvPr>
            <p:ph type="body" idx="2"/>
          </p:nvPr>
        </p:nvSpPr>
        <p:spPr>
          <a:xfrm>
            <a:off x="2035725" y="1575850"/>
            <a:ext cx="3171900" cy="32085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Clr>
                <a:srgbClr val="000078"/>
              </a:buClr>
              <a:buSzPts val="1400"/>
              <a:buAutoNum type="arabicPeriod"/>
              <a:defRPr b="1">
                <a:solidFill>
                  <a:srgbClr val="000078"/>
                </a:solidFill>
              </a:defRPr>
            </a:lvl1pPr>
            <a:lvl2pPr marL="914400" lvl="1" indent="-317500" rtl="0">
              <a:spcBef>
                <a:spcPts val="0"/>
              </a:spcBef>
              <a:spcAft>
                <a:spcPts val="0"/>
              </a:spcAft>
              <a:buClr>
                <a:srgbClr val="000078"/>
              </a:buClr>
              <a:buSzPts val="1400"/>
              <a:buAutoNum type="alphaLcPeriod"/>
              <a:defRPr>
                <a:solidFill>
                  <a:srgbClr val="000078"/>
                </a:solidFill>
              </a:defRPr>
            </a:lvl2pPr>
            <a:lvl3pPr marL="1371600" lvl="2" indent="-317500" rtl="0">
              <a:spcBef>
                <a:spcPts val="0"/>
              </a:spcBef>
              <a:spcAft>
                <a:spcPts val="0"/>
              </a:spcAft>
              <a:buClr>
                <a:srgbClr val="000078"/>
              </a:buClr>
              <a:buSzPts val="1400"/>
              <a:buAutoNum type="romanLcPeriod"/>
              <a:defRPr>
                <a:solidFill>
                  <a:srgbClr val="000078"/>
                </a:solidFill>
              </a:defRPr>
            </a:lvl3pPr>
            <a:lvl4pPr marL="1828800" lvl="3" indent="-317500" rtl="0">
              <a:lnSpc>
                <a:spcPct val="115000"/>
              </a:lnSpc>
              <a:spcBef>
                <a:spcPts val="0"/>
              </a:spcBef>
              <a:spcAft>
                <a:spcPts val="0"/>
              </a:spcAft>
              <a:buClr>
                <a:srgbClr val="000078"/>
              </a:buClr>
              <a:buSzPts val="1400"/>
              <a:buAutoNum type="arabicPeriod"/>
              <a:defRPr>
                <a:solidFill>
                  <a:srgbClr val="000078"/>
                </a:solidFill>
              </a:defRPr>
            </a:lvl4pPr>
            <a:lvl5pPr marL="2286000" lvl="4" indent="-317500" rtl="0">
              <a:spcBef>
                <a:spcPts val="0"/>
              </a:spcBef>
              <a:spcAft>
                <a:spcPts val="0"/>
              </a:spcAft>
              <a:buClr>
                <a:srgbClr val="000078"/>
              </a:buClr>
              <a:buSzPts val="1400"/>
              <a:buAutoNum type="alphaLcPeriod"/>
              <a:defRPr>
                <a:solidFill>
                  <a:srgbClr val="000078"/>
                </a:solidFill>
              </a:defRPr>
            </a:lvl5pPr>
            <a:lvl6pPr marL="2743200" lvl="5" indent="-317500" rtl="0">
              <a:spcBef>
                <a:spcPts val="0"/>
              </a:spcBef>
              <a:spcAft>
                <a:spcPts val="0"/>
              </a:spcAft>
              <a:buClr>
                <a:srgbClr val="000078"/>
              </a:buClr>
              <a:buSzPts val="1400"/>
              <a:buAutoNum type="romanLcPeriod"/>
              <a:defRPr>
                <a:solidFill>
                  <a:srgbClr val="000078"/>
                </a:solidFill>
              </a:defRPr>
            </a:lvl6pPr>
            <a:lvl7pPr marL="3200400" lvl="6" indent="-317500" rtl="0">
              <a:spcBef>
                <a:spcPts val="0"/>
              </a:spcBef>
              <a:spcAft>
                <a:spcPts val="0"/>
              </a:spcAft>
              <a:buClr>
                <a:srgbClr val="000078"/>
              </a:buClr>
              <a:buSzPts val="1400"/>
              <a:buAutoNum type="arabicPeriod"/>
              <a:defRPr>
                <a:solidFill>
                  <a:srgbClr val="000078"/>
                </a:solidFill>
              </a:defRPr>
            </a:lvl7pPr>
            <a:lvl8pPr marL="3657600" lvl="7" indent="-317500" rtl="0">
              <a:spcBef>
                <a:spcPts val="0"/>
              </a:spcBef>
              <a:spcAft>
                <a:spcPts val="0"/>
              </a:spcAft>
              <a:buClr>
                <a:srgbClr val="000078"/>
              </a:buClr>
              <a:buSzPts val="1400"/>
              <a:buAutoNum type="alphaLcPeriod"/>
              <a:defRPr>
                <a:solidFill>
                  <a:srgbClr val="000078"/>
                </a:solidFill>
              </a:defRPr>
            </a:lvl8pPr>
            <a:lvl9pPr marL="4114800" lvl="8" indent="-317500" rtl="0">
              <a:spcBef>
                <a:spcPts val="0"/>
              </a:spcBef>
              <a:spcAft>
                <a:spcPts val="0"/>
              </a:spcAft>
              <a:buClr>
                <a:srgbClr val="000078"/>
              </a:buClr>
              <a:buSzPts val="1400"/>
              <a:buAutoNum type="romanLcPeriod"/>
              <a:defRPr>
                <a:solidFill>
                  <a:srgbClr val="000078"/>
                </a:solidFill>
              </a:defRPr>
            </a:lvl9pPr>
          </a:lstStyle>
          <a:p>
            <a:endParaRPr/>
          </a:p>
        </p:txBody>
      </p:sp>
      <p:sp>
        <p:nvSpPr>
          <p:cNvPr id="119" name="Google Shape;119;p16"/>
          <p:cNvSpPr/>
          <p:nvPr/>
        </p:nvSpPr>
        <p:spPr>
          <a:xfrm>
            <a:off x="220301" y="1490475"/>
            <a:ext cx="597300" cy="28800"/>
          </a:xfrm>
          <a:prstGeom prst="rect">
            <a:avLst/>
          </a:prstGeom>
          <a:solidFill>
            <a:srgbClr val="73E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FFFFFF"/>
              </a:solidFill>
              <a:latin typeface="Calibri"/>
              <a:ea typeface="Calibri"/>
              <a:cs typeface="Calibri"/>
              <a:sym typeface="Calibri"/>
            </a:endParaRPr>
          </a:p>
        </p:txBody>
      </p:sp>
      <p:sp>
        <p:nvSpPr>
          <p:cNvPr id="120" name="Google Shape;120;p16"/>
          <p:cNvSpPr/>
          <p:nvPr/>
        </p:nvSpPr>
        <p:spPr>
          <a:xfrm>
            <a:off x="869050" y="1490475"/>
            <a:ext cx="8017200" cy="28800"/>
          </a:xfrm>
          <a:prstGeom prst="rect">
            <a:avLst/>
          </a:prstGeom>
          <a:solidFill>
            <a:srgbClr val="73E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raportada">
  <p:cSld name="CUSTOM_2">
    <p:spTree>
      <p:nvGrpSpPr>
        <p:cNvPr id="1" name="Shape 121"/>
        <p:cNvGrpSpPr/>
        <p:nvPr/>
      </p:nvGrpSpPr>
      <p:grpSpPr>
        <a:xfrm>
          <a:off x="0" y="0"/>
          <a:ext cx="0" cy="0"/>
          <a:chOff x="0" y="0"/>
          <a:chExt cx="0" cy="0"/>
        </a:xfrm>
      </p:grpSpPr>
      <p:sp>
        <p:nvSpPr>
          <p:cNvPr id="122" name="Google Shape;122;p17"/>
          <p:cNvSpPr/>
          <p:nvPr/>
        </p:nvSpPr>
        <p:spPr>
          <a:xfrm>
            <a:off x="0" y="0"/>
            <a:ext cx="9144000" cy="5143500"/>
          </a:xfrm>
          <a:prstGeom prst="rect">
            <a:avLst/>
          </a:prstGeom>
          <a:solidFill>
            <a:srgbClr val="000078"/>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pic>
        <p:nvPicPr>
          <p:cNvPr id="123" name="Google Shape;123;p17"/>
          <p:cNvPicPr preferRelativeResize="0"/>
          <p:nvPr/>
        </p:nvPicPr>
        <p:blipFill rotWithShape="1">
          <a:blip r:embed="rId2">
            <a:alphaModFix/>
          </a:blip>
          <a:srcRect/>
          <a:stretch/>
        </p:blipFill>
        <p:spPr>
          <a:xfrm>
            <a:off x="7428804" y="0"/>
            <a:ext cx="1715100" cy="1185600"/>
          </a:xfrm>
          <a:prstGeom prst="rect">
            <a:avLst/>
          </a:prstGeom>
          <a:noFill/>
          <a:ln>
            <a:noFill/>
          </a:ln>
        </p:spPr>
      </p:pic>
      <p:sp>
        <p:nvSpPr>
          <p:cNvPr id="124" name="Google Shape;124;p17"/>
          <p:cNvSpPr/>
          <p:nvPr/>
        </p:nvSpPr>
        <p:spPr>
          <a:xfrm>
            <a:off x="225973" y="234950"/>
            <a:ext cx="3862200" cy="28800"/>
          </a:xfrm>
          <a:prstGeom prst="rect">
            <a:avLst/>
          </a:prstGeom>
          <a:solidFill>
            <a:srgbClr val="73E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FFFFFF"/>
              </a:solidFill>
              <a:latin typeface="Calibri"/>
              <a:ea typeface="Calibri"/>
              <a:cs typeface="Calibri"/>
              <a:sym typeface="Calibri"/>
            </a:endParaRPr>
          </a:p>
        </p:txBody>
      </p:sp>
      <p:pic>
        <p:nvPicPr>
          <p:cNvPr id="125" name="Google Shape;125;p17"/>
          <p:cNvPicPr preferRelativeResize="0"/>
          <p:nvPr/>
        </p:nvPicPr>
        <p:blipFill rotWithShape="1">
          <a:blip r:embed="rId3">
            <a:alphaModFix/>
          </a:blip>
          <a:srcRect r="-11731" b="-11731"/>
          <a:stretch/>
        </p:blipFill>
        <p:spPr>
          <a:xfrm>
            <a:off x="226250" y="282975"/>
            <a:ext cx="1234200" cy="308700"/>
          </a:xfrm>
          <a:prstGeom prst="rect">
            <a:avLst/>
          </a:prstGeom>
          <a:noFill/>
          <a:ln>
            <a:noFill/>
          </a:ln>
        </p:spPr>
      </p:pic>
      <p:sp>
        <p:nvSpPr>
          <p:cNvPr id="126" name="Google Shape;126;p17"/>
          <p:cNvSpPr/>
          <p:nvPr/>
        </p:nvSpPr>
        <p:spPr>
          <a:xfrm>
            <a:off x="226250" y="4861525"/>
            <a:ext cx="3862200" cy="28800"/>
          </a:xfrm>
          <a:prstGeom prst="rect">
            <a:avLst/>
          </a:prstGeom>
          <a:solidFill>
            <a:srgbClr val="73E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FFFFFF"/>
              </a:solidFill>
              <a:latin typeface="Calibri"/>
              <a:ea typeface="Calibri"/>
              <a:cs typeface="Calibri"/>
              <a:sym typeface="Calibri"/>
            </a:endParaRPr>
          </a:p>
        </p:txBody>
      </p:sp>
      <p:sp>
        <p:nvSpPr>
          <p:cNvPr id="127" name="Google Shape;127;p17"/>
          <p:cNvSpPr/>
          <p:nvPr/>
        </p:nvSpPr>
        <p:spPr>
          <a:xfrm>
            <a:off x="225973" y="832225"/>
            <a:ext cx="3862200" cy="28800"/>
          </a:xfrm>
          <a:prstGeom prst="rect">
            <a:avLst/>
          </a:prstGeom>
          <a:solidFill>
            <a:srgbClr val="73E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FFFFFF"/>
              </a:solidFill>
              <a:latin typeface="Calibri"/>
              <a:ea typeface="Calibri"/>
              <a:cs typeface="Calibri"/>
              <a:sym typeface="Calibri"/>
            </a:endParaRPr>
          </a:p>
        </p:txBody>
      </p:sp>
      <p:sp>
        <p:nvSpPr>
          <p:cNvPr id="128" name="Google Shape;128;p17"/>
          <p:cNvSpPr txBox="1"/>
          <p:nvPr/>
        </p:nvSpPr>
        <p:spPr>
          <a:xfrm>
            <a:off x="468327" y="3937683"/>
            <a:ext cx="3057300" cy="31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ca" sz="1800">
                <a:solidFill>
                  <a:srgbClr val="FFFFFF"/>
                </a:solidFill>
              </a:rPr>
              <a:t>UOC.universitat</a:t>
            </a:r>
            <a:endParaRPr sz="1800">
              <a:solidFill>
                <a:srgbClr val="FFFFFF"/>
              </a:solidFill>
            </a:endParaRPr>
          </a:p>
        </p:txBody>
      </p:sp>
      <p:sp>
        <p:nvSpPr>
          <p:cNvPr id="129" name="Google Shape;129;p17"/>
          <p:cNvSpPr txBox="1"/>
          <p:nvPr/>
        </p:nvSpPr>
        <p:spPr>
          <a:xfrm>
            <a:off x="468327" y="4216254"/>
            <a:ext cx="3057300" cy="280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ca" sz="1800">
                <a:solidFill>
                  <a:srgbClr val="FFFFFF"/>
                </a:solidFill>
              </a:rPr>
              <a:t>@UOCuniversitat</a:t>
            </a:r>
            <a:endParaRPr sz="1800">
              <a:solidFill>
                <a:srgbClr val="FFFFFF"/>
              </a:solidFill>
            </a:endParaRPr>
          </a:p>
        </p:txBody>
      </p:sp>
      <p:sp>
        <p:nvSpPr>
          <p:cNvPr id="130" name="Google Shape;130;p17"/>
          <p:cNvSpPr txBox="1"/>
          <p:nvPr/>
        </p:nvSpPr>
        <p:spPr>
          <a:xfrm>
            <a:off x="468327" y="4515027"/>
            <a:ext cx="3057300" cy="280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ca" sz="1800">
                <a:solidFill>
                  <a:srgbClr val="FFFFFF"/>
                </a:solidFill>
              </a:rPr>
              <a:t>UOCuniversitat</a:t>
            </a:r>
            <a:endParaRPr sz="1800">
              <a:solidFill>
                <a:srgbClr val="FFFFFF"/>
              </a:solidFill>
            </a:endParaRPr>
          </a:p>
        </p:txBody>
      </p:sp>
      <p:pic>
        <p:nvPicPr>
          <p:cNvPr id="131" name="Google Shape;131;p17"/>
          <p:cNvPicPr preferRelativeResize="0"/>
          <p:nvPr/>
        </p:nvPicPr>
        <p:blipFill>
          <a:blip r:embed="rId4">
            <a:alphaModFix/>
          </a:blip>
          <a:stretch>
            <a:fillRect/>
          </a:stretch>
        </p:blipFill>
        <p:spPr>
          <a:xfrm>
            <a:off x="233375" y="3998750"/>
            <a:ext cx="183987" cy="191349"/>
          </a:xfrm>
          <a:prstGeom prst="rect">
            <a:avLst/>
          </a:prstGeom>
          <a:noFill/>
          <a:ln>
            <a:noFill/>
          </a:ln>
        </p:spPr>
      </p:pic>
      <p:pic>
        <p:nvPicPr>
          <p:cNvPr id="132" name="Google Shape;132;p17"/>
          <p:cNvPicPr preferRelativeResize="0"/>
          <p:nvPr/>
        </p:nvPicPr>
        <p:blipFill>
          <a:blip r:embed="rId5">
            <a:alphaModFix/>
          </a:blip>
          <a:stretch>
            <a:fillRect/>
          </a:stretch>
        </p:blipFill>
        <p:spPr>
          <a:xfrm>
            <a:off x="221110" y="4289064"/>
            <a:ext cx="208519" cy="171723"/>
          </a:xfrm>
          <a:prstGeom prst="rect">
            <a:avLst/>
          </a:prstGeom>
          <a:noFill/>
          <a:ln>
            <a:noFill/>
          </a:ln>
        </p:spPr>
      </p:pic>
      <p:pic>
        <p:nvPicPr>
          <p:cNvPr id="133" name="Google Shape;133;p17"/>
          <p:cNvPicPr preferRelativeResize="0"/>
          <p:nvPr/>
        </p:nvPicPr>
        <p:blipFill>
          <a:blip r:embed="rId6">
            <a:alphaModFix/>
          </a:blip>
          <a:stretch>
            <a:fillRect/>
          </a:stretch>
        </p:blipFill>
        <p:spPr>
          <a:xfrm>
            <a:off x="233366" y="4559751"/>
            <a:ext cx="191347" cy="19134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5.png"/><Relationship Id="rId4" Type="http://schemas.openxmlformats.org/officeDocument/2006/relationships/slideLayout" Target="../slideLayouts/slideLayout8.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image" Target="../media/image16.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3.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220300" y="4889475"/>
            <a:ext cx="8666100" cy="28800"/>
          </a:xfrm>
          <a:prstGeom prst="rect">
            <a:avLst/>
          </a:prstGeom>
          <a:solidFill>
            <a:srgbClr val="73E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FFFFFF"/>
              </a:solidFill>
              <a:latin typeface="Calibri"/>
              <a:ea typeface="Calibri"/>
              <a:cs typeface="Calibri"/>
              <a:sym typeface="Calibri"/>
            </a:endParaRPr>
          </a:p>
        </p:txBody>
      </p:sp>
      <p:pic>
        <p:nvPicPr>
          <p:cNvPr id="7" name="Google Shape;7;p1"/>
          <p:cNvPicPr preferRelativeResize="0"/>
          <p:nvPr/>
        </p:nvPicPr>
        <p:blipFill>
          <a:blip r:embed="rId6">
            <a:alphaModFix/>
          </a:blip>
          <a:stretch>
            <a:fillRect/>
          </a:stretch>
        </p:blipFill>
        <p:spPr>
          <a:xfrm>
            <a:off x="152400" y="152400"/>
            <a:ext cx="8839200" cy="61229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66" r:id="rId2"/>
    <p:sldLayoutId id="2147483667" r:id="rId3"/>
    <p:sldLayoutId id="2147483685"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3"/>
        <p:cNvGrpSpPr/>
        <p:nvPr/>
      </p:nvGrpSpPr>
      <p:grpSpPr>
        <a:xfrm>
          <a:off x="0" y="0"/>
          <a:ext cx="0" cy="0"/>
          <a:chOff x="0" y="0"/>
          <a:chExt cx="0" cy="0"/>
        </a:xfrm>
      </p:grpSpPr>
      <p:pic>
        <p:nvPicPr>
          <p:cNvPr id="74" name="Google Shape;74;p10"/>
          <p:cNvPicPr preferRelativeResize="0"/>
          <p:nvPr/>
        </p:nvPicPr>
        <p:blipFill rotWithShape="1">
          <a:blip r:embed="rId8">
            <a:alphaModFix/>
          </a:blip>
          <a:srcRect/>
          <a:stretch/>
        </p:blipFill>
        <p:spPr>
          <a:xfrm>
            <a:off x="220302" y="233215"/>
            <a:ext cx="597300" cy="449700"/>
          </a:xfrm>
          <a:prstGeom prst="rect">
            <a:avLst/>
          </a:prstGeom>
          <a:noFill/>
          <a:ln>
            <a:noFill/>
          </a:ln>
        </p:spPr>
      </p:pic>
      <p:pic>
        <p:nvPicPr>
          <p:cNvPr id="75" name="Google Shape;75;p10"/>
          <p:cNvPicPr preferRelativeResize="0"/>
          <p:nvPr/>
        </p:nvPicPr>
        <p:blipFill rotWithShape="1">
          <a:blip r:embed="rId9">
            <a:alphaModFix/>
          </a:blip>
          <a:srcRect r="-11731" b="-11731"/>
          <a:stretch/>
        </p:blipFill>
        <p:spPr>
          <a:xfrm>
            <a:off x="867600" y="287650"/>
            <a:ext cx="986400" cy="246900"/>
          </a:xfrm>
          <a:prstGeom prst="rect">
            <a:avLst/>
          </a:prstGeom>
          <a:noFill/>
          <a:ln>
            <a:noFill/>
          </a:ln>
        </p:spPr>
      </p:pic>
      <p:sp>
        <p:nvSpPr>
          <p:cNvPr id="76" name="Google Shape;76;p10"/>
          <p:cNvSpPr/>
          <p:nvPr/>
        </p:nvSpPr>
        <p:spPr>
          <a:xfrm>
            <a:off x="220300" y="4889475"/>
            <a:ext cx="8666100" cy="28800"/>
          </a:xfrm>
          <a:prstGeom prst="rect">
            <a:avLst/>
          </a:prstGeom>
          <a:solidFill>
            <a:srgbClr val="73E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FFFFFF"/>
              </a:solidFill>
              <a:latin typeface="Calibri"/>
              <a:ea typeface="Calibri"/>
              <a:cs typeface="Calibri"/>
              <a:sym typeface="Calibri"/>
            </a:endParaRPr>
          </a:p>
        </p:txBody>
      </p:sp>
      <p:sp>
        <p:nvSpPr>
          <p:cNvPr id="77" name="Google Shape;77;p10"/>
          <p:cNvSpPr/>
          <p:nvPr/>
        </p:nvSpPr>
        <p:spPr>
          <a:xfrm>
            <a:off x="869050" y="654175"/>
            <a:ext cx="7368300" cy="28800"/>
          </a:xfrm>
          <a:prstGeom prst="rect">
            <a:avLst/>
          </a:prstGeom>
          <a:solidFill>
            <a:srgbClr val="73E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FFFFFF"/>
              </a:solidFill>
              <a:latin typeface="Calibri"/>
              <a:ea typeface="Calibri"/>
              <a:cs typeface="Calibri"/>
              <a:sym typeface="Calibri"/>
            </a:endParaRPr>
          </a:p>
        </p:txBody>
      </p:sp>
      <p:sp>
        <p:nvSpPr>
          <p:cNvPr id="78" name="Google Shape;78;p10"/>
          <p:cNvSpPr/>
          <p:nvPr/>
        </p:nvSpPr>
        <p:spPr>
          <a:xfrm>
            <a:off x="869050" y="239625"/>
            <a:ext cx="7368300" cy="28800"/>
          </a:xfrm>
          <a:prstGeom prst="rect">
            <a:avLst/>
          </a:prstGeom>
          <a:solidFill>
            <a:srgbClr val="73E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FFFFFF"/>
              </a:solidFill>
              <a:latin typeface="Calibri"/>
              <a:ea typeface="Calibri"/>
              <a:cs typeface="Calibri"/>
              <a:sym typeface="Calibri"/>
            </a:endParaRPr>
          </a:p>
        </p:txBody>
      </p:sp>
      <p:sp>
        <p:nvSpPr>
          <p:cNvPr id="79" name="Google Shape;79;p10"/>
          <p:cNvSpPr/>
          <p:nvPr/>
        </p:nvSpPr>
        <p:spPr>
          <a:xfrm>
            <a:off x="8288951" y="654175"/>
            <a:ext cx="597300" cy="28800"/>
          </a:xfrm>
          <a:prstGeom prst="rect">
            <a:avLst/>
          </a:prstGeom>
          <a:solidFill>
            <a:srgbClr val="73E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FFFFFF"/>
              </a:solidFill>
              <a:latin typeface="Calibri"/>
              <a:ea typeface="Calibri"/>
              <a:cs typeface="Calibri"/>
              <a:sym typeface="Calibri"/>
            </a:endParaRPr>
          </a:p>
        </p:txBody>
      </p:sp>
      <p:sp>
        <p:nvSpPr>
          <p:cNvPr id="80" name="Google Shape;80;p10"/>
          <p:cNvSpPr/>
          <p:nvPr/>
        </p:nvSpPr>
        <p:spPr>
          <a:xfrm>
            <a:off x="8288951" y="239050"/>
            <a:ext cx="597300" cy="28800"/>
          </a:xfrm>
          <a:prstGeom prst="rect">
            <a:avLst/>
          </a:prstGeom>
          <a:solidFill>
            <a:srgbClr val="73E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FFFFFF"/>
              </a:solidFill>
              <a:latin typeface="Calibri"/>
              <a:ea typeface="Calibri"/>
              <a:cs typeface="Calibri"/>
              <a:sym typeface="Calibri"/>
            </a:endParaRPr>
          </a:p>
        </p:txBody>
      </p:sp>
      <p:pic>
        <p:nvPicPr>
          <p:cNvPr id="81" name="Google Shape;81;p10"/>
          <p:cNvPicPr preferRelativeResize="0"/>
          <p:nvPr/>
        </p:nvPicPr>
        <p:blipFill>
          <a:blip r:embed="rId10">
            <a:alphaModFix/>
          </a:blip>
          <a:stretch>
            <a:fillRect/>
          </a:stretch>
        </p:blipFill>
        <p:spPr>
          <a:xfrm>
            <a:off x="8288950" y="287650"/>
            <a:ext cx="301626" cy="642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6" r:id="rId1"/>
    <p:sldLayoutId id="2147483659" r:id="rId2"/>
    <p:sldLayoutId id="2147483660" r:id="rId3"/>
    <p:sldLayoutId id="2147483661" r:id="rId4"/>
    <p:sldLayoutId id="2147483662" r:id="rId5"/>
    <p:sldLayoutId id="214748366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8E2E16C-5571-D3C7-3EE6-5CF51E89096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16C54F-2992-7C82-0FBC-1C853D16F8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A4D8DBBD-B000-8B69-4A38-A0F0ED8F171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1E178A8-E42A-43A5-821B-7FE14407A91F}" type="datetimeFigureOut">
              <a:rPr lang="es-ES" smtClean="0"/>
              <a:t>02/04/2025</a:t>
            </a:fld>
            <a:endParaRPr lang="es-ES"/>
          </a:p>
        </p:txBody>
      </p:sp>
      <p:sp>
        <p:nvSpPr>
          <p:cNvPr id="5" name="Marcador de pie de página 4">
            <a:extLst>
              <a:ext uri="{FF2B5EF4-FFF2-40B4-BE49-F238E27FC236}">
                <a16:creationId xmlns:a16="http://schemas.microsoft.com/office/drawing/2014/main" id="{DA877925-F47F-1A81-FD1E-E75F1E8CEE7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04058100-753C-96EF-1448-0A6F9E38FD2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02EBF72-4D95-4013-98F5-54355E48EB4D}" type="slidenum">
              <a:rPr lang="es-ES" smtClean="0"/>
              <a:t>‹Nº›</a:t>
            </a:fld>
            <a:endParaRPr lang="es-ES"/>
          </a:p>
        </p:txBody>
      </p:sp>
      <p:pic>
        <p:nvPicPr>
          <p:cNvPr id="8" name="Imagen 7">
            <a:extLst>
              <a:ext uri="{FF2B5EF4-FFF2-40B4-BE49-F238E27FC236}">
                <a16:creationId xmlns:a16="http://schemas.microsoft.com/office/drawing/2014/main" id="{40A17773-16BA-5F2D-46C4-C97ACD21072B}"/>
              </a:ext>
            </a:extLst>
          </p:cNvPr>
          <p:cNvPicPr>
            <a:picLocks noChangeAspect="1"/>
          </p:cNvPicPr>
          <p:nvPr userDrawn="1"/>
        </p:nvPicPr>
        <p:blipFill>
          <a:blip r:embed="rId18"/>
          <a:stretch>
            <a:fillRect/>
          </a:stretch>
        </p:blipFill>
        <p:spPr>
          <a:xfrm>
            <a:off x="127535" y="4543425"/>
            <a:ext cx="8686800" cy="600075"/>
          </a:xfrm>
          <a:prstGeom prst="rect">
            <a:avLst/>
          </a:prstGeom>
        </p:spPr>
      </p:pic>
      <p:sp>
        <p:nvSpPr>
          <p:cNvPr id="7" name="CuadroTexto 6">
            <a:extLst>
              <a:ext uri="{FF2B5EF4-FFF2-40B4-BE49-F238E27FC236}">
                <a16:creationId xmlns:a16="http://schemas.microsoft.com/office/drawing/2014/main" id="{F26B8934-7EB9-5D88-B5D1-F307CB1751DE}"/>
              </a:ext>
            </a:extLst>
          </p:cNvPr>
          <p:cNvSpPr txBox="1"/>
          <p:nvPr userDrawn="1"/>
        </p:nvSpPr>
        <p:spPr>
          <a:xfrm>
            <a:off x="4210959" y="4632722"/>
            <a:ext cx="4875891" cy="54245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 sz="825" b="0" i="0" strike="noStrike" cap="none" spc="0" baseline="0" dirty="0">
                <a:solidFill>
                  <a:schemeClr val="accent6">
                    <a:lumMod val="75000"/>
                  </a:schemeClr>
                </a:solidFill>
                <a:effectLst/>
                <a:latin typeface="Calibri Light" panose="020F0302020204030204"/>
                <a:ea typeface="Calibri Light"/>
                <a:cs typeface="Calibri Light"/>
              </a:rPr>
              <a:t>© daniel rueda estrada 2023 – </a:t>
            </a:r>
          </a:p>
          <a:p>
            <a:pPr marL="0" marR="0" lvl="0" indent="0" algn="l" defTabSz="685800" rtl="0" eaLnBrk="1" fontAlgn="auto" latinLnBrk="0" hangingPunct="1">
              <a:lnSpc>
                <a:spcPct val="100000"/>
              </a:lnSpc>
              <a:spcBef>
                <a:spcPts val="0"/>
              </a:spcBef>
              <a:spcAft>
                <a:spcPts val="0"/>
              </a:spcAft>
              <a:buClrTx/>
              <a:buSzTx/>
              <a:buFontTx/>
              <a:buNone/>
              <a:tabLst/>
              <a:defRPr/>
            </a:pPr>
            <a:r>
              <a:rPr lang="es-ES" sz="1050" b="0" dirty="0">
                <a:solidFill>
                  <a:schemeClr val="accent6">
                    <a:lumMod val="75000"/>
                  </a:schemeClr>
                </a:solidFill>
              </a:rPr>
              <a:t>La eficacia, eficiencia y efectividad del trabajo social sanitario en la calidad de vida de las personas mayores. Entorno urbano y rural</a:t>
            </a:r>
            <a:endParaRPr lang="es" sz="825" b="0" i="0" strike="noStrike" cap="none" spc="0" baseline="0" dirty="0">
              <a:solidFill>
                <a:schemeClr val="accent6">
                  <a:lumMod val="75000"/>
                </a:schemeClr>
              </a:solidFill>
              <a:effectLst/>
              <a:latin typeface="Calibri Light" panose="020F0302020204030204"/>
              <a:ea typeface="Calibri Light"/>
              <a:cs typeface="Calibri Light"/>
            </a:endParaRPr>
          </a:p>
        </p:txBody>
      </p:sp>
    </p:spTree>
    <p:extLst>
      <p:ext uri="{BB962C8B-B14F-4D97-AF65-F5344CB8AC3E}">
        <p14:creationId xmlns:p14="http://schemas.microsoft.com/office/powerpoint/2010/main" val="244938314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accent6">
              <a:lumMod val="60000"/>
              <a:lumOff val="40000"/>
            </a:schemeClr>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6">
              <a:lumMod val="75000"/>
            </a:schemeClr>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6">
              <a:lumMod val="75000"/>
            </a:schemeClr>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6">
              <a:lumMod val="75000"/>
            </a:schemeClr>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6">
              <a:lumMod val="75000"/>
            </a:schemeClr>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6">
              <a:lumMod val="75000"/>
            </a:schemeClr>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hyperlink" Target="http://envejecimientoenred.csic.es/" TargetMode="Externa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chart" Target="../charts/char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1"/>
          <p:cNvSpPr/>
          <p:nvPr/>
        </p:nvSpPr>
        <p:spPr>
          <a:xfrm>
            <a:off x="220300" y="3574325"/>
            <a:ext cx="913800" cy="44100"/>
          </a:xfrm>
          <a:prstGeom prst="rect">
            <a:avLst/>
          </a:prstGeom>
          <a:solidFill>
            <a:srgbClr val="73E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sp>
        <p:nvSpPr>
          <p:cNvPr id="169" name="Google Shape;169;p21"/>
          <p:cNvSpPr/>
          <p:nvPr/>
        </p:nvSpPr>
        <p:spPr>
          <a:xfrm>
            <a:off x="1210252" y="3574325"/>
            <a:ext cx="7676100" cy="44100"/>
          </a:xfrm>
          <a:prstGeom prst="rect">
            <a:avLst/>
          </a:prstGeom>
          <a:solidFill>
            <a:srgbClr val="73E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FFFFFF"/>
              </a:solidFill>
              <a:latin typeface="Calibri"/>
              <a:ea typeface="Calibri"/>
              <a:cs typeface="Calibri"/>
              <a:sym typeface="Calibri"/>
            </a:endParaRPr>
          </a:p>
        </p:txBody>
      </p:sp>
      <p:sp>
        <p:nvSpPr>
          <p:cNvPr id="8" name="Google Shape;151;p19">
            <a:extLst>
              <a:ext uri="{FF2B5EF4-FFF2-40B4-BE49-F238E27FC236}">
                <a16:creationId xmlns:a16="http://schemas.microsoft.com/office/drawing/2014/main" id="{CAA7F122-12EB-4CE7-BB21-72D80E2ED959}"/>
              </a:ext>
            </a:extLst>
          </p:cNvPr>
          <p:cNvSpPr txBox="1">
            <a:spLocks noGrp="1"/>
          </p:cNvSpPr>
          <p:nvPr>
            <p:ph type="title"/>
          </p:nvPr>
        </p:nvSpPr>
        <p:spPr>
          <a:xfrm>
            <a:off x="1015102" y="958675"/>
            <a:ext cx="7751762" cy="254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4800" b="1"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9pPr>
          </a:lstStyle>
          <a:p>
            <a:r>
              <a:rPr lang="es-ES" dirty="0">
                <a:solidFill>
                  <a:srgbClr val="000078"/>
                </a:solidFill>
              </a:rPr>
              <a:t>El trabajo social sanitario en la atención sociosanitaria</a:t>
            </a:r>
          </a:p>
        </p:txBody>
      </p:sp>
      <p:pic>
        <p:nvPicPr>
          <p:cNvPr id="9" name="Imagen 8">
            <a:extLst>
              <a:ext uri="{FF2B5EF4-FFF2-40B4-BE49-F238E27FC236}">
                <a16:creationId xmlns:a16="http://schemas.microsoft.com/office/drawing/2014/main" id="{F73FCCA5-09FA-4D17-804B-4071565D1DB7}"/>
              </a:ext>
            </a:extLst>
          </p:cNvPr>
          <p:cNvPicPr>
            <a:picLocks noChangeAspect="1"/>
          </p:cNvPicPr>
          <p:nvPr/>
        </p:nvPicPr>
        <p:blipFill>
          <a:blip r:embed="rId3"/>
          <a:stretch>
            <a:fillRect/>
          </a:stretch>
        </p:blipFill>
        <p:spPr>
          <a:xfrm>
            <a:off x="0" y="0"/>
            <a:ext cx="9144000" cy="883025"/>
          </a:xfrm>
          <a:prstGeom prst="rect">
            <a:avLst/>
          </a:prstGeom>
        </p:spPr>
      </p:pic>
      <p:sp>
        <p:nvSpPr>
          <p:cNvPr id="7" name="Google Shape;152;p19">
            <a:extLst>
              <a:ext uri="{FF2B5EF4-FFF2-40B4-BE49-F238E27FC236}">
                <a16:creationId xmlns:a16="http://schemas.microsoft.com/office/drawing/2014/main" id="{C7AECD1B-F884-43D5-93BC-8E1E7031BC32}"/>
              </a:ext>
            </a:extLst>
          </p:cNvPr>
          <p:cNvSpPr txBox="1">
            <a:spLocks/>
          </p:cNvSpPr>
          <p:nvPr/>
        </p:nvSpPr>
        <p:spPr>
          <a:xfrm>
            <a:off x="1014564" y="3574325"/>
            <a:ext cx="7752300" cy="1300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Clr>
                <a:schemeClr val="dk1"/>
              </a:buClr>
              <a:buSzPts val="1100"/>
            </a:pPr>
            <a:r>
              <a:rPr lang="es-ES" sz="2000" b="1" dirty="0">
                <a:solidFill>
                  <a:srgbClr val="000078"/>
                </a:solidFill>
                <a:latin typeface="Arial" panose="020B0604020202020204" pitchFamily="34" charset="0"/>
                <a:cs typeface="Arial" panose="020B0604020202020204" pitchFamily="34" charset="0"/>
              </a:rPr>
              <a:t>Dolors Colom </a:t>
            </a:r>
            <a:r>
              <a:rPr lang="es-ES" sz="2000" b="1" dirty="0" err="1">
                <a:solidFill>
                  <a:srgbClr val="000078"/>
                </a:solidFill>
                <a:latin typeface="Arial" panose="020B0604020202020204" pitchFamily="34" charset="0"/>
                <a:cs typeface="Arial" panose="020B0604020202020204" pitchFamily="34" charset="0"/>
              </a:rPr>
              <a:t>Masfret</a:t>
            </a:r>
            <a:endParaRPr lang="es-ES" sz="2000" b="1" dirty="0">
              <a:solidFill>
                <a:srgbClr val="000078"/>
              </a:solidFill>
              <a:latin typeface="Arial" panose="020B0604020202020204" pitchFamily="34" charset="0"/>
              <a:cs typeface="Arial" panose="020B0604020202020204" pitchFamily="34" charset="0"/>
            </a:endParaRPr>
          </a:p>
          <a:p>
            <a:pPr algn="r">
              <a:buClr>
                <a:schemeClr val="dk1"/>
              </a:buClr>
              <a:buSzPts val="1100"/>
            </a:pPr>
            <a:r>
              <a:rPr lang="es-ES" sz="2000" b="1" dirty="0">
                <a:solidFill>
                  <a:srgbClr val="000078"/>
                </a:solidFill>
                <a:latin typeface="Arial" panose="020B0604020202020204" pitchFamily="34" charset="0"/>
                <a:cs typeface="Arial" panose="020B0604020202020204" pitchFamily="34" charset="0"/>
              </a:rPr>
              <a:t>J. Daniel Rueda Estrada</a:t>
            </a:r>
          </a:p>
          <a:p>
            <a:pPr algn="r"/>
            <a:endParaRPr lang="es-ES"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7"/>
        <p:cNvGrpSpPr/>
        <p:nvPr/>
      </p:nvGrpSpPr>
      <p:grpSpPr>
        <a:xfrm>
          <a:off x="0" y="0"/>
          <a:ext cx="0" cy="0"/>
          <a:chOff x="0" y="0"/>
          <a:chExt cx="0" cy="0"/>
        </a:xfrm>
      </p:grpSpPr>
      <p:pic>
        <p:nvPicPr>
          <p:cNvPr id="9" name="Imagen 8">
            <a:extLst>
              <a:ext uri="{FF2B5EF4-FFF2-40B4-BE49-F238E27FC236}">
                <a16:creationId xmlns:a16="http://schemas.microsoft.com/office/drawing/2014/main" id="{F73FCCA5-09FA-4D17-804B-4071565D1DB7}"/>
              </a:ext>
            </a:extLst>
          </p:cNvPr>
          <p:cNvPicPr>
            <a:picLocks noChangeAspect="1"/>
          </p:cNvPicPr>
          <p:nvPr/>
        </p:nvPicPr>
        <p:blipFill>
          <a:blip r:embed="rId3"/>
          <a:stretch>
            <a:fillRect/>
          </a:stretch>
        </p:blipFill>
        <p:spPr>
          <a:xfrm>
            <a:off x="0" y="0"/>
            <a:ext cx="9144000" cy="801858"/>
          </a:xfrm>
          <a:prstGeom prst="rect">
            <a:avLst/>
          </a:prstGeom>
        </p:spPr>
      </p:pic>
      <p:sp>
        <p:nvSpPr>
          <p:cNvPr id="18" name="CuadroTexto 17">
            <a:extLst>
              <a:ext uri="{FF2B5EF4-FFF2-40B4-BE49-F238E27FC236}">
                <a16:creationId xmlns:a16="http://schemas.microsoft.com/office/drawing/2014/main" id="{E0E0BF79-B024-454E-8B0F-EECB1E5EF348}"/>
              </a:ext>
            </a:extLst>
          </p:cNvPr>
          <p:cNvSpPr txBox="1"/>
          <p:nvPr/>
        </p:nvSpPr>
        <p:spPr>
          <a:xfrm>
            <a:off x="4256805" y="1879252"/>
            <a:ext cx="4572150" cy="1815882"/>
          </a:xfrm>
          <a:prstGeom prst="rect">
            <a:avLst/>
          </a:prstGeom>
          <a:noFill/>
        </p:spPr>
        <p:txBody>
          <a:bodyPr wrap="square" rtlCol="0">
            <a:spAutoFit/>
          </a:bodyPr>
          <a:lstStyle/>
          <a:p>
            <a:r>
              <a:rPr lang="es-ES" b="1" dirty="0">
                <a:solidFill>
                  <a:srgbClr val="000078"/>
                </a:solidFill>
              </a:rPr>
              <a:t>4. El TSS en el sistema de salud y en la atención sociosanitaria</a:t>
            </a:r>
          </a:p>
          <a:p>
            <a:endParaRPr lang="es-ES" b="1" dirty="0">
              <a:solidFill>
                <a:srgbClr val="000078"/>
              </a:solidFill>
            </a:endParaRPr>
          </a:p>
          <a:p>
            <a:r>
              <a:rPr lang="es-ES" dirty="0">
                <a:solidFill>
                  <a:srgbClr val="000078"/>
                </a:solidFill>
              </a:rPr>
              <a:t>   - La atención directa y la atención investigadora,… </a:t>
            </a:r>
          </a:p>
          <a:p>
            <a:r>
              <a:rPr lang="es-ES" dirty="0">
                <a:solidFill>
                  <a:srgbClr val="000078"/>
                </a:solidFill>
              </a:rPr>
              <a:t>       * El Diagnóstico social sanitario</a:t>
            </a:r>
          </a:p>
          <a:p>
            <a:r>
              <a:rPr lang="es-ES" dirty="0">
                <a:solidFill>
                  <a:srgbClr val="000078"/>
                </a:solidFill>
              </a:rPr>
              <a:t>       * La Gestión de caso</a:t>
            </a:r>
          </a:p>
          <a:p>
            <a:pPr lvl="1"/>
            <a:r>
              <a:rPr lang="es-ES" dirty="0">
                <a:solidFill>
                  <a:srgbClr val="000078"/>
                </a:solidFill>
              </a:rPr>
              <a:t>       * El catálogo de prestaciones y </a:t>
            </a:r>
          </a:p>
          <a:p>
            <a:pPr lvl="1"/>
            <a:r>
              <a:rPr lang="es-ES" dirty="0">
                <a:solidFill>
                  <a:srgbClr val="000078"/>
                </a:solidFill>
              </a:rPr>
              <a:t>       * La cartera de servicios</a:t>
            </a:r>
          </a:p>
        </p:txBody>
      </p:sp>
      <p:pic>
        <p:nvPicPr>
          <p:cNvPr id="3074" name="Picture 2" descr="Thumbnail Image un trabajador social atendiendo a un paciente y a su familia, sin elementos que identifiquen al trabajador social con un profesional sanitario">
            <a:extLst>
              <a:ext uri="{FF2B5EF4-FFF2-40B4-BE49-F238E27FC236}">
                <a16:creationId xmlns:a16="http://schemas.microsoft.com/office/drawing/2014/main" id="{63B74B7E-2996-4EFD-8167-F352519775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01858"/>
            <a:ext cx="4256805" cy="4256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65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E2B120F1-CB59-41AF-B762-ED93CD450007}"/>
              </a:ext>
            </a:extLst>
          </p:cNvPr>
          <p:cNvSpPr/>
          <p:nvPr/>
        </p:nvSpPr>
        <p:spPr>
          <a:xfrm>
            <a:off x="128361" y="3450187"/>
            <a:ext cx="1808335" cy="1335687"/>
          </a:xfrm>
          <a:prstGeom prst="rect">
            <a:avLst/>
          </a:prstGeom>
        </p:spPr>
        <p:txBody>
          <a:bodyPr wrap="square">
            <a:spAutoFit/>
          </a:bodyPr>
          <a:lstStyle/>
          <a:p>
            <a:pPr fontAlgn="base">
              <a:lnSpc>
                <a:spcPct val="107000"/>
              </a:lnSpc>
            </a:pPr>
            <a:r>
              <a:rPr lang="es-ES" sz="1100" b="1" dirty="0">
                <a:solidFill>
                  <a:srgbClr val="000078"/>
                </a:solidFill>
                <a:latin typeface="Noto Sans" panose="020B0502040504020204" pitchFamily="34"/>
                <a:ea typeface="Times New Roman" panose="02020603050405020304" pitchFamily="18" charset="0"/>
                <a:cs typeface="Times New Roman" panose="02020603050405020304" pitchFamily="18" charset="0"/>
              </a:rPr>
              <a:t>Promoción del bienestar:</a:t>
            </a:r>
            <a:r>
              <a:rPr lang="es-ES" sz="1100" dirty="0">
                <a:solidFill>
                  <a:srgbClr val="000078"/>
                </a:solidFill>
                <a:latin typeface="Noto Sans" panose="020B0502040504020204" pitchFamily="34"/>
                <a:ea typeface="Times New Roman" panose="02020603050405020304" pitchFamily="18" charset="0"/>
                <a:cs typeface="Times New Roman" panose="02020603050405020304" pitchFamily="18" charset="0"/>
              </a:rPr>
              <a:t> </a:t>
            </a:r>
          </a:p>
          <a:p>
            <a:pPr fontAlgn="base">
              <a:lnSpc>
                <a:spcPct val="107000"/>
              </a:lnSpc>
            </a:pPr>
            <a:endParaRPr lang="es-ES" sz="900" dirty="0">
              <a:solidFill>
                <a:srgbClr val="000078"/>
              </a:solidFill>
              <a:latin typeface="Noto Sans" panose="020B0502040504020204" pitchFamily="34"/>
              <a:ea typeface="Times New Roman" panose="02020603050405020304" pitchFamily="18" charset="0"/>
              <a:cs typeface="Times New Roman" panose="02020603050405020304" pitchFamily="18" charset="0"/>
            </a:endParaRPr>
          </a:p>
          <a:p>
            <a:pPr fontAlgn="base">
              <a:lnSpc>
                <a:spcPct val="107000"/>
              </a:lnSpc>
              <a:spcAft>
                <a:spcPts val="1800"/>
              </a:spcAft>
            </a:pPr>
            <a:r>
              <a:rPr lang="es-ES" sz="900" dirty="0">
                <a:solidFill>
                  <a:srgbClr val="000078"/>
                </a:solidFill>
                <a:latin typeface="Noto Sans" panose="020B0502040504020204" pitchFamily="34"/>
                <a:ea typeface="Times New Roman" panose="02020603050405020304" pitchFamily="18" charset="0"/>
                <a:cs typeface="Times New Roman" panose="02020603050405020304" pitchFamily="18" charset="0"/>
              </a:rPr>
              <a:t>Mejorar la calidad de vida de los pacientes a través de intervenciones que aborden sus necesidades sociales y emocionales</a:t>
            </a:r>
            <a:endParaRPr lang="es-ES" sz="900" dirty="0">
              <a:solidFill>
                <a:srgbClr val="000078"/>
              </a:solidFill>
              <a:latin typeface="Arial" panose="020B0604020202020204" pitchFamily="34" charset="0"/>
              <a:ea typeface="Calibri" panose="020F0502020204030204" pitchFamily="34" charset="0"/>
              <a:cs typeface="Arial" panose="020B0604020202020204" pitchFamily="34" charset="0"/>
            </a:endParaRPr>
          </a:p>
        </p:txBody>
      </p:sp>
      <p:sp>
        <p:nvSpPr>
          <p:cNvPr id="4" name="Rectángulo 3">
            <a:extLst>
              <a:ext uri="{FF2B5EF4-FFF2-40B4-BE49-F238E27FC236}">
                <a16:creationId xmlns:a16="http://schemas.microsoft.com/office/drawing/2014/main" id="{336F0D53-A12D-4A10-ABA4-B3C8D1EF3F6C}"/>
              </a:ext>
            </a:extLst>
          </p:cNvPr>
          <p:cNvSpPr/>
          <p:nvPr/>
        </p:nvSpPr>
        <p:spPr>
          <a:xfrm>
            <a:off x="2088328" y="3473764"/>
            <a:ext cx="1705500" cy="1337033"/>
          </a:xfrm>
          <a:prstGeom prst="rect">
            <a:avLst/>
          </a:prstGeom>
        </p:spPr>
        <p:txBody>
          <a:bodyPr wrap="square">
            <a:spAutoFit/>
          </a:bodyPr>
          <a:lstStyle/>
          <a:p>
            <a:pPr lvl="0" fontAlgn="base">
              <a:lnSpc>
                <a:spcPct val="107000"/>
              </a:lnSpc>
              <a:buSzPts val="1000"/>
              <a:tabLst>
                <a:tab pos="457200" algn="l"/>
              </a:tabLst>
            </a:pPr>
            <a:r>
              <a:rPr lang="es-ES" sz="1100" b="1" dirty="0">
                <a:solidFill>
                  <a:srgbClr val="000078"/>
                </a:solidFill>
                <a:latin typeface="Noto Sans" panose="020B0502040504020204" pitchFamily="34"/>
                <a:ea typeface="Times New Roman" panose="02020603050405020304" pitchFamily="18" charset="0"/>
                <a:cs typeface="Times New Roman" panose="02020603050405020304" pitchFamily="18" charset="0"/>
              </a:rPr>
              <a:t>Prevención de enfermedades:</a:t>
            </a:r>
            <a:r>
              <a:rPr lang="es-ES" sz="900" dirty="0">
                <a:solidFill>
                  <a:srgbClr val="000078"/>
                </a:solidFill>
                <a:latin typeface="Noto Sans" panose="020B0502040504020204" pitchFamily="34"/>
                <a:ea typeface="Times New Roman" panose="02020603050405020304" pitchFamily="18" charset="0"/>
                <a:cs typeface="Times New Roman" panose="02020603050405020304" pitchFamily="18" charset="0"/>
              </a:rPr>
              <a:t> </a:t>
            </a:r>
          </a:p>
          <a:p>
            <a:pPr lvl="0" fontAlgn="base">
              <a:lnSpc>
                <a:spcPct val="107000"/>
              </a:lnSpc>
              <a:buSzPts val="1000"/>
              <a:tabLst>
                <a:tab pos="457200" algn="l"/>
              </a:tabLst>
            </a:pPr>
            <a:endParaRPr lang="es-ES" sz="900" dirty="0">
              <a:solidFill>
                <a:srgbClr val="000078"/>
              </a:solidFill>
              <a:latin typeface="Noto Sans" panose="020B0502040504020204" pitchFamily="34"/>
              <a:ea typeface="Times New Roman" panose="02020603050405020304" pitchFamily="18" charset="0"/>
              <a:cs typeface="Times New Roman" panose="02020603050405020304" pitchFamily="18" charset="0"/>
            </a:endParaRPr>
          </a:p>
          <a:p>
            <a:pPr lvl="0" fontAlgn="base">
              <a:lnSpc>
                <a:spcPct val="107000"/>
              </a:lnSpc>
              <a:buSzPts val="1000"/>
              <a:tabLst>
                <a:tab pos="457200" algn="l"/>
              </a:tabLst>
            </a:pPr>
            <a:r>
              <a:rPr lang="es-ES" sz="900" dirty="0">
                <a:solidFill>
                  <a:srgbClr val="000078"/>
                </a:solidFill>
                <a:latin typeface="Noto Sans" panose="020B0502040504020204" pitchFamily="34"/>
                <a:ea typeface="Times New Roman" panose="02020603050405020304" pitchFamily="18" charset="0"/>
                <a:cs typeface="Times New Roman" panose="02020603050405020304" pitchFamily="18" charset="0"/>
              </a:rPr>
              <a:t>Implementar programas y estrategias para prevenir problemas de salud mediante la educación y el apoyo comunitario.</a:t>
            </a:r>
            <a:endParaRPr lang="es-ES" sz="800" dirty="0">
              <a:solidFill>
                <a:srgbClr val="000078"/>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ángulo 4">
            <a:extLst>
              <a:ext uri="{FF2B5EF4-FFF2-40B4-BE49-F238E27FC236}">
                <a16:creationId xmlns:a16="http://schemas.microsoft.com/office/drawing/2014/main" id="{E4CB233A-9099-4D1B-B329-683863C0D08B}"/>
              </a:ext>
            </a:extLst>
          </p:cNvPr>
          <p:cNvSpPr/>
          <p:nvPr/>
        </p:nvSpPr>
        <p:spPr>
          <a:xfrm>
            <a:off x="3793828" y="3515034"/>
            <a:ext cx="1442134" cy="1481111"/>
          </a:xfrm>
          <a:prstGeom prst="rect">
            <a:avLst/>
          </a:prstGeom>
        </p:spPr>
        <p:txBody>
          <a:bodyPr wrap="square">
            <a:spAutoFit/>
          </a:bodyPr>
          <a:lstStyle/>
          <a:p>
            <a:pPr lvl="0" fontAlgn="base">
              <a:lnSpc>
                <a:spcPct val="107000"/>
              </a:lnSpc>
              <a:buSzPts val="1000"/>
              <a:tabLst>
                <a:tab pos="457200" algn="l"/>
              </a:tabLst>
            </a:pPr>
            <a:r>
              <a:rPr lang="es-ES" sz="1100" b="1" dirty="0">
                <a:solidFill>
                  <a:srgbClr val="000078"/>
                </a:solidFill>
                <a:latin typeface="Arial" panose="020B0604020202020204" pitchFamily="34" charset="0"/>
                <a:ea typeface="Times New Roman" panose="02020603050405020304" pitchFamily="18" charset="0"/>
                <a:cs typeface="Arial" panose="020B0604020202020204" pitchFamily="34" charset="0"/>
              </a:rPr>
              <a:t>Intervención en crisis:</a:t>
            </a:r>
            <a:r>
              <a:rPr lang="es-ES" sz="1100" dirty="0">
                <a:solidFill>
                  <a:srgbClr val="000078"/>
                </a:solidFill>
                <a:latin typeface="Arial" panose="020B0604020202020204" pitchFamily="34" charset="0"/>
                <a:ea typeface="Times New Roman" panose="02020603050405020304" pitchFamily="18" charset="0"/>
                <a:cs typeface="Arial" panose="020B0604020202020204" pitchFamily="34" charset="0"/>
              </a:rPr>
              <a:t> </a:t>
            </a:r>
          </a:p>
          <a:p>
            <a:pPr lvl="0" fontAlgn="base">
              <a:lnSpc>
                <a:spcPct val="107000"/>
              </a:lnSpc>
              <a:buSzPts val="1000"/>
              <a:tabLst>
                <a:tab pos="457200" algn="l"/>
              </a:tabLst>
            </a:pPr>
            <a:endParaRPr lang="es-ES" sz="900" dirty="0">
              <a:solidFill>
                <a:srgbClr val="000078"/>
              </a:solidFill>
              <a:latin typeface="Arial" panose="020B0604020202020204" pitchFamily="34" charset="0"/>
              <a:ea typeface="Times New Roman" panose="02020603050405020304" pitchFamily="18" charset="0"/>
              <a:cs typeface="Arial" panose="020B0604020202020204" pitchFamily="34" charset="0"/>
            </a:endParaRPr>
          </a:p>
          <a:p>
            <a:pPr lvl="0" fontAlgn="base">
              <a:lnSpc>
                <a:spcPct val="107000"/>
              </a:lnSpc>
              <a:buSzPts val="1000"/>
              <a:tabLst>
                <a:tab pos="457200" algn="l"/>
              </a:tabLst>
            </a:pPr>
            <a:r>
              <a:rPr lang="es-ES" sz="900" dirty="0">
                <a:solidFill>
                  <a:srgbClr val="000078"/>
                </a:solidFill>
                <a:latin typeface="Arial" panose="020B0604020202020204" pitchFamily="34" charset="0"/>
                <a:ea typeface="Times New Roman" panose="02020603050405020304" pitchFamily="18" charset="0"/>
                <a:cs typeface="Arial" panose="020B0604020202020204" pitchFamily="34" charset="0"/>
              </a:rPr>
              <a:t>Proveer apoyo inmediato y soluciones a individuos y familias en situaciones de crisis o emergencia sanitaria.</a:t>
            </a:r>
            <a:endParaRPr lang="es-ES" sz="900" dirty="0">
              <a:solidFill>
                <a:srgbClr val="000078"/>
              </a:solidFill>
              <a:latin typeface="Arial" panose="020B0604020202020204" pitchFamily="34" charset="0"/>
              <a:ea typeface="Calibri" panose="020F0502020204030204" pitchFamily="34" charset="0"/>
              <a:cs typeface="Arial" panose="020B0604020202020204" pitchFamily="34" charset="0"/>
            </a:endParaRPr>
          </a:p>
          <a:p>
            <a:pPr fontAlgn="base">
              <a:lnSpc>
                <a:spcPct val="107000"/>
              </a:lnSpc>
              <a:spcAft>
                <a:spcPts val="1800"/>
              </a:spcAft>
            </a:pPr>
            <a:r>
              <a:rPr lang="es-ES" sz="900" dirty="0">
                <a:solidFill>
                  <a:srgbClr val="000078"/>
                </a:solidFill>
                <a:latin typeface="Arial" panose="020B0604020202020204" pitchFamily="34" charset="0"/>
                <a:ea typeface="Times New Roman" panose="02020603050405020304" pitchFamily="18" charset="0"/>
                <a:cs typeface="Arial" panose="020B0604020202020204" pitchFamily="34" charset="0"/>
              </a:rPr>
              <a:t>.</a:t>
            </a:r>
            <a:endParaRPr lang="es-ES" sz="900" dirty="0">
              <a:solidFill>
                <a:srgbClr val="00007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D52AF593-FAA0-40A6-8888-50EC554AD5F5}"/>
              </a:ext>
            </a:extLst>
          </p:cNvPr>
          <p:cNvSpPr/>
          <p:nvPr/>
        </p:nvSpPr>
        <p:spPr>
          <a:xfrm>
            <a:off x="5545256" y="3536275"/>
            <a:ext cx="1899138" cy="1337033"/>
          </a:xfrm>
          <a:prstGeom prst="rect">
            <a:avLst/>
          </a:prstGeom>
        </p:spPr>
        <p:txBody>
          <a:bodyPr wrap="square">
            <a:spAutoFit/>
          </a:bodyPr>
          <a:lstStyle/>
          <a:p>
            <a:pPr lvl="0" fontAlgn="base">
              <a:lnSpc>
                <a:spcPct val="107000"/>
              </a:lnSpc>
              <a:buSzPts val="1000"/>
              <a:tabLst>
                <a:tab pos="457200" algn="l"/>
              </a:tabLst>
            </a:pPr>
            <a:r>
              <a:rPr lang="es-ES" sz="1100" b="1" dirty="0">
                <a:solidFill>
                  <a:srgbClr val="000078"/>
                </a:solidFill>
                <a:latin typeface="Noto Sans" panose="020B0502040504020204" pitchFamily="34"/>
                <a:ea typeface="Times New Roman" panose="02020603050405020304" pitchFamily="18" charset="0"/>
                <a:cs typeface="Times New Roman" panose="02020603050405020304" pitchFamily="18" charset="0"/>
              </a:rPr>
              <a:t>Rehabilitación y recuperación:</a:t>
            </a:r>
            <a:r>
              <a:rPr lang="es-ES" sz="1100" dirty="0">
                <a:solidFill>
                  <a:srgbClr val="000078"/>
                </a:solidFill>
                <a:latin typeface="Noto Sans" panose="020B0502040504020204" pitchFamily="34"/>
                <a:ea typeface="Times New Roman" panose="02020603050405020304" pitchFamily="18" charset="0"/>
                <a:cs typeface="Times New Roman" panose="02020603050405020304" pitchFamily="18" charset="0"/>
              </a:rPr>
              <a:t> </a:t>
            </a:r>
          </a:p>
          <a:p>
            <a:pPr lvl="0" fontAlgn="base">
              <a:lnSpc>
                <a:spcPct val="107000"/>
              </a:lnSpc>
              <a:buSzPts val="1000"/>
              <a:tabLst>
                <a:tab pos="457200" algn="l"/>
              </a:tabLst>
            </a:pPr>
            <a:endParaRPr lang="es-ES" sz="900" dirty="0">
              <a:solidFill>
                <a:srgbClr val="000078"/>
              </a:solidFill>
              <a:latin typeface="Noto Sans" panose="020B0502040504020204" pitchFamily="34"/>
              <a:ea typeface="Times New Roman" panose="02020603050405020304" pitchFamily="18" charset="0"/>
              <a:cs typeface="Times New Roman" panose="02020603050405020304" pitchFamily="18" charset="0"/>
            </a:endParaRPr>
          </a:p>
          <a:p>
            <a:pPr lvl="0" fontAlgn="base">
              <a:lnSpc>
                <a:spcPct val="107000"/>
              </a:lnSpc>
              <a:buSzPts val="1000"/>
              <a:tabLst>
                <a:tab pos="457200" algn="l"/>
              </a:tabLst>
            </a:pPr>
            <a:r>
              <a:rPr lang="es-ES" sz="900" dirty="0">
                <a:solidFill>
                  <a:srgbClr val="000078"/>
                </a:solidFill>
                <a:latin typeface="Noto Sans" panose="020B0502040504020204" pitchFamily="34"/>
                <a:ea typeface="Times New Roman" panose="02020603050405020304" pitchFamily="18" charset="0"/>
                <a:cs typeface="Times New Roman" panose="02020603050405020304" pitchFamily="18" charset="0"/>
              </a:rPr>
              <a:t>Ayudar a los pacientes a reintegrarse a sus vidas después de una enfermedad o tratamiento, proporcionando recursos y apoyo continuo.</a:t>
            </a:r>
            <a:endParaRPr lang="es-ES" sz="800" dirty="0">
              <a:solidFill>
                <a:srgbClr val="000078"/>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n 7">
            <a:extLst>
              <a:ext uri="{FF2B5EF4-FFF2-40B4-BE49-F238E27FC236}">
                <a16:creationId xmlns:a16="http://schemas.microsoft.com/office/drawing/2014/main" id="{D909D380-2C12-462C-A11B-6431904A61C6}"/>
              </a:ext>
            </a:extLst>
          </p:cNvPr>
          <p:cNvPicPr>
            <a:picLocks noChangeAspect="1"/>
          </p:cNvPicPr>
          <p:nvPr/>
        </p:nvPicPr>
        <p:blipFill>
          <a:blip r:embed="rId2"/>
          <a:stretch>
            <a:fillRect/>
          </a:stretch>
        </p:blipFill>
        <p:spPr>
          <a:xfrm>
            <a:off x="0" y="0"/>
            <a:ext cx="9144000" cy="883025"/>
          </a:xfrm>
          <a:prstGeom prst="rect">
            <a:avLst/>
          </a:prstGeom>
        </p:spPr>
      </p:pic>
      <p:sp>
        <p:nvSpPr>
          <p:cNvPr id="7" name="CuadroTexto 6">
            <a:extLst>
              <a:ext uri="{FF2B5EF4-FFF2-40B4-BE49-F238E27FC236}">
                <a16:creationId xmlns:a16="http://schemas.microsoft.com/office/drawing/2014/main" id="{6736D6A8-FD78-407B-B213-092CE6CD0565}"/>
              </a:ext>
            </a:extLst>
          </p:cNvPr>
          <p:cNvSpPr txBox="1"/>
          <p:nvPr/>
        </p:nvSpPr>
        <p:spPr>
          <a:xfrm>
            <a:off x="3786794" y="2883842"/>
            <a:ext cx="3502856" cy="523220"/>
          </a:xfrm>
          <a:prstGeom prst="rect">
            <a:avLst/>
          </a:prstGeom>
          <a:noFill/>
        </p:spPr>
        <p:txBody>
          <a:bodyPr wrap="square" rtlCol="0">
            <a:spAutoFit/>
          </a:bodyPr>
          <a:lstStyle/>
          <a:p>
            <a:r>
              <a:rPr lang="es-ES" dirty="0">
                <a:solidFill>
                  <a:srgbClr val="000078"/>
                </a:solidFill>
                <a:ea typeface="Times New Roman" panose="02020603050405020304" pitchFamily="18" charset="0"/>
                <a:cs typeface="Times New Roman" panose="02020603050405020304" pitchFamily="18" charset="0"/>
              </a:rPr>
              <a:t>Sus principales </a:t>
            </a:r>
            <a:r>
              <a:rPr lang="es-ES" b="1" dirty="0">
                <a:solidFill>
                  <a:srgbClr val="000078"/>
                </a:solidFill>
                <a:ea typeface="Times New Roman" panose="02020603050405020304" pitchFamily="18" charset="0"/>
                <a:cs typeface="Times New Roman" panose="02020603050405020304" pitchFamily="18" charset="0"/>
              </a:rPr>
              <a:t>objetivos</a:t>
            </a:r>
            <a:r>
              <a:rPr lang="es-ES" dirty="0">
                <a:solidFill>
                  <a:srgbClr val="000078"/>
                </a:solidFill>
                <a:ea typeface="Times New Roman" panose="02020603050405020304" pitchFamily="18" charset="0"/>
                <a:cs typeface="Times New Roman" panose="02020603050405020304" pitchFamily="18" charset="0"/>
              </a:rPr>
              <a:t> son:</a:t>
            </a:r>
          </a:p>
          <a:p>
            <a:endParaRPr lang="es-ES" dirty="0"/>
          </a:p>
        </p:txBody>
      </p:sp>
      <p:grpSp>
        <p:nvGrpSpPr>
          <p:cNvPr id="10" name="Grupo 9">
            <a:extLst>
              <a:ext uri="{FF2B5EF4-FFF2-40B4-BE49-F238E27FC236}">
                <a16:creationId xmlns:a16="http://schemas.microsoft.com/office/drawing/2014/main" id="{FAE38DBC-C09B-4457-9F16-F76F87724685}"/>
              </a:ext>
            </a:extLst>
          </p:cNvPr>
          <p:cNvGrpSpPr/>
          <p:nvPr/>
        </p:nvGrpSpPr>
        <p:grpSpPr>
          <a:xfrm>
            <a:off x="269323" y="926150"/>
            <a:ext cx="8605353" cy="2480912"/>
            <a:chOff x="269323" y="926150"/>
            <a:chExt cx="8605353" cy="2480912"/>
          </a:xfrm>
        </p:grpSpPr>
        <p:sp>
          <p:nvSpPr>
            <p:cNvPr id="2" name="Rectángulo 1">
              <a:extLst>
                <a:ext uri="{FF2B5EF4-FFF2-40B4-BE49-F238E27FC236}">
                  <a16:creationId xmlns:a16="http://schemas.microsoft.com/office/drawing/2014/main" id="{102E0DB1-D338-46FA-BB70-04276A573D34}"/>
                </a:ext>
              </a:extLst>
            </p:cNvPr>
            <p:cNvSpPr/>
            <p:nvPr/>
          </p:nvSpPr>
          <p:spPr>
            <a:xfrm>
              <a:off x="3378107" y="1267513"/>
              <a:ext cx="5496569" cy="1458989"/>
            </a:xfrm>
            <a:prstGeom prst="rect">
              <a:avLst/>
            </a:prstGeom>
          </p:spPr>
          <p:txBody>
            <a:bodyPr wrap="square">
              <a:spAutoFit/>
            </a:bodyPr>
            <a:lstStyle/>
            <a:p>
              <a:pPr fontAlgn="base">
                <a:lnSpc>
                  <a:spcPct val="107000"/>
                </a:lnSpc>
                <a:spcAft>
                  <a:spcPts val="1800"/>
                </a:spcAft>
              </a:pPr>
              <a:r>
                <a:rPr lang="es-ES" dirty="0">
                  <a:solidFill>
                    <a:srgbClr val="000078"/>
                  </a:solidFill>
                  <a:latin typeface="+mn-lt"/>
                  <a:ea typeface="Times New Roman" panose="02020603050405020304" pitchFamily="18" charset="0"/>
                  <a:cs typeface="Times New Roman" panose="02020603050405020304" pitchFamily="18" charset="0"/>
                </a:rPr>
                <a:t>El Trabajo Social Sanitario se centra en la interacción entre las condiciones sociales y la salud física y mental de las personas.</a:t>
              </a:r>
            </a:p>
            <a:p>
              <a:pPr fontAlgn="base">
                <a:lnSpc>
                  <a:spcPct val="107000"/>
                </a:lnSpc>
                <a:spcAft>
                  <a:spcPts val="1800"/>
                </a:spcAft>
              </a:pPr>
              <a:r>
                <a:rPr lang="es-ES" dirty="0">
                  <a:solidFill>
                    <a:srgbClr val="000078"/>
                  </a:solidFill>
                  <a:latin typeface="+mn-lt"/>
                  <a:ea typeface="Times New Roman" panose="02020603050405020304" pitchFamily="18" charset="0"/>
                  <a:cs typeface="Times New Roman" panose="02020603050405020304" pitchFamily="18" charset="0"/>
                </a:rPr>
                <a:t>Los trabajadores sociales sanitarios desempeñan un papel crucial en la promoción del bienestar, la prevención de enfermedades y la gestión de las necesidades psicosociales de los pacientes. </a:t>
              </a:r>
              <a:endParaRPr lang="es-ES" dirty="0">
                <a:solidFill>
                  <a:srgbClr val="000078"/>
                </a:solidFill>
                <a:latin typeface="+mn-lt"/>
                <a:ea typeface="Calibri" panose="020F0502020204030204" pitchFamily="34" charset="0"/>
                <a:cs typeface="Times New Roman" panose="02020603050405020304" pitchFamily="18" charset="0"/>
              </a:endParaRPr>
            </a:p>
          </p:txBody>
        </p:sp>
        <p:pic>
          <p:nvPicPr>
            <p:cNvPr id="9" name="Imagen 8">
              <a:extLst>
                <a:ext uri="{FF2B5EF4-FFF2-40B4-BE49-F238E27FC236}">
                  <a16:creationId xmlns:a16="http://schemas.microsoft.com/office/drawing/2014/main" id="{91EFD0F1-0836-49E8-80EA-A82681996049}"/>
                </a:ext>
              </a:extLst>
            </p:cNvPr>
            <p:cNvPicPr>
              <a:picLocks noChangeAspect="1"/>
            </p:cNvPicPr>
            <p:nvPr/>
          </p:nvPicPr>
          <p:blipFill>
            <a:blip r:embed="rId3"/>
            <a:stretch>
              <a:fillRect/>
            </a:stretch>
          </p:blipFill>
          <p:spPr>
            <a:xfrm>
              <a:off x="269323" y="926150"/>
              <a:ext cx="2480912" cy="2480912"/>
            </a:xfrm>
            <a:prstGeom prst="rect">
              <a:avLst/>
            </a:prstGeom>
          </p:spPr>
        </p:pic>
      </p:grpSp>
      <p:sp>
        <p:nvSpPr>
          <p:cNvPr id="12" name="Rectángulo 11">
            <a:extLst>
              <a:ext uri="{FF2B5EF4-FFF2-40B4-BE49-F238E27FC236}">
                <a16:creationId xmlns:a16="http://schemas.microsoft.com/office/drawing/2014/main" id="{2FCC9054-8181-4458-BCB9-CB6B50DD934E}"/>
              </a:ext>
            </a:extLst>
          </p:cNvPr>
          <p:cNvSpPr/>
          <p:nvPr/>
        </p:nvSpPr>
        <p:spPr>
          <a:xfrm>
            <a:off x="7289650" y="3515034"/>
            <a:ext cx="1442135" cy="1007135"/>
          </a:xfrm>
          <a:prstGeom prst="rect">
            <a:avLst/>
          </a:prstGeom>
        </p:spPr>
        <p:txBody>
          <a:bodyPr wrap="square">
            <a:spAutoFit/>
          </a:bodyPr>
          <a:lstStyle/>
          <a:p>
            <a:pPr lvl="0" fontAlgn="base">
              <a:lnSpc>
                <a:spcPct val="107000"/>
              </a:lnSpc>
              <a:buSzPts val="1000"/>
              <a:tabLst>
                <a:tab pos="457200" algn="l"/>
              </a:tabLst>
            </a:pPr>
            <a:r>
              <a:rPr lang="es-ES" sz="1100" b="1" dirty="0">
                <a:solidFill>
                  <a:srgbClr val="000078"/>
                </a:solidFill>
                <a:latin typeface="Noto Sans" panose="020B0502040504020204" pitchFamily="34"/>
                <a:ea typeface="Times New Roman" panose="02020603050405020304" pitchFamily="18" charset="0"/>
                <a:cs typeface="Times New Roman" panose="02020603050405020304" pitchFamily="18" charset="0"/>
              </a:rPr>
              <a:t>Evaluación:</a:t>
            </a:r>
            <a:r>
              <a:rPr lang="es-ES" sz="1100" dirty="0">
                <a:solidFill>
                  <a:srgbClr val="000078"/>
                </a:solidFill>
                <a:latin typeface="Noto Sans" panose="020B0502040504020204" pitchFamily="34"/>
                <a:ea typeface="Times New Roman" panose="02020603050405020304" pitchFamily="18" charset="0"/>
                <a:cs typeface="Times New Roman" panose="02020603050405020304" pitchFamily="18" charset="0"/>
              </a:rPr>
              <a:t> </a:t>
            </a:r>
          </a:p>
          <a:p>
            <a:pPr lvl="0" fontAlgn="base">
              <a:lnSpc>
                <a:spcPct val="107000"/>
              </a:lnSpc>
              <a:buSzPts val="1000"/>
              <a:tabLst>
                <a:tab pos="457200" algn="l"/>
              </a:tabLst>
            </a:pPr>
            <a:endParaRPr lang="es-ES" sz="900" dirty="0">
              <a:solidFill>
                <a:srgbClr val="000078"/>
              </a:solidFill>
              <a:latin typeface="Noto Sans" panose="020B0502040504020204" pitchFamily="34"/>
              <a:ea typeface="Times New Roman" panose="02020603050405020304" pitchFamily="18" charset="0"/>
              <a:cs typeface="Times New Roman" panose="02020603050405020304" pitchFamily="18" charset="0"/>
            </a:endParaRPr>
          </a:p>
          <a:p>
            <a:pPr lvl="0" fontAlgn="base">
              <a:lnSpc>
                <a:spcPct val="107000"/>
              </a:lnSpc>
              <a:buSzPts val="1000"/>
              <a:tabLst>
                <a:tab pos="457200" algn="l"/>
              </a:tabLst>
            </a:pPr>
            <a:r>
              <a:rPr lang="es-ES" sz="900" dirty="0">
                <a:solidFill>
                  <a:srgbClr val="000078"/>
                </a:solidFill>
                <a:latin typeface="Noto Sans" panose="020B0502040504020204" pitchFamily="34"/>
                <a:ea typeface="Times New Roman" panose="02020603050405020304" pitchFamily="18" charset="0"/>
                <a:cs typeface="Times New Roman" panose="02020603050405020304" pitchFamily="18" charset="0"/>
              </a:rPr>
              <a:t>Búsqueda de resultados y evidencias sobre el impacto de la intervención</a:t>
            </a:r>
          </a:p>
        </p:txBody>
      </p:sp>
      <p:sp>
        <p:nvSpPr>
          <p:cNvPr id="13" name="CuadroTexto 12">
            <a:extLst>
              <a:ext uri="{FF2B5EF4-FFF2-40B4-BE49-F238E27FC236}">
                <a16:creationId xmlns:a16="http://schemas.microsoft.com/office/drawing/2014/main" id="{353055B8-6A67-4590-A7D9-2A956CCDB6CB}"/>
              </a:ext>
            </a:extLst>
          </p:cNvPr>
          <p:cNvSpPr txBox="1"/>
          <p:nvPr/>
        </p:nvSpPr>
        <p:spPr>
          <a:xfrm>
            <a:off x="690247" y="3176570"/>
            <a:ext cx="2250831" cy="215444"/>
          </a:xfrm>
          <a:prstGeom prst="rect">
            <a:avLst/>
          </a:prstGeom>
          <a:noFill/>
        </p:spPr>
        <p:txBody>
          <a:bodyPr wrap="square" rtlCol="0">
            <a:spAutoFit/>
          </a:bodyPr>
          <a:lstStyle/>
          <a:p>
            <a:r>
              <a:rPr lang="es-ES" sz="800" dirty="0">
                <a:solidFill>
                  <a:srgbClr val="000078"/>
                </a:solidFill>
              </a:rPr>
              <a:t>Imagen realizada con IA (</a:t>
            </a:r>
            <a:r>
              <a:rPr lang="es-ES" sz="800" dirty="0" err="1">
                <a:solidFill>
                  <a:srgbClr val="000078"/>
                </a:solidFill>
              </a:rPr>
              <a:t>Coplilot</a:t>
            </a:r>
            <a:r>
              <a:rPr lang="es-ES" sz="800" dirty="0">
                <a:solidFill>
                  <a:srgbClr val="000078"/>
                </a:solidFill>
              </a:rPr>
              <a:t>)</a:t>
            </a:r>
          </a:p>
        </p:txBody>
      </p:sp>
    </p:spTree>
    <p:extLst>
      <p:ext uri="{BB962C8B-B14F-4D97-AF65-F5344CB8AC3E}">
        <p14:creationId xmlns:p14="http://schemas.microsoft.com/office/powerpoint/2010/main" val="1245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3716111" y="1682167"/>
            <a:ext cx="5043688" cy="2622612"/>
          </a:xfrm>
          <a:prstGeom prst="flowChartDocumen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3" name="2 Marcador de contenido"/>
          <p:cNvSpPr>
            <a:spLocks noGrp="1"/>
          </p:cNvSpPr>
          <p:nvPr>
            <p:ph idx="1"/>
          </p:nvPr>
        </p:nvSpPr>
        <p:spPr>
          <a:xfrm>
            <a:off x="4083184" y="1759007"/>
            <a:ext cx="4309541" cy="2357404"/>
          </a:xfrm>
        </p:spPr>
        <p:txBody>
          <a:bodyPr>
            <a:normAutofit lnSpcReduction="10000"/>
          </a:bodyPr>
          <a:lstStyle/>
          <a:p>
            <a:r>
              <a:rPr lang="es-ES" b="1" dirty="0">
                <a:solidFill>
                  <a:srgbClr val="000078"/>
                </a:solidFill>
              </a:rPr>
              <a:t>Conocimientos analítico-sintéticos</a:t>
            </a:r>
            <a:r>
              <a:rPr lang="es-ES" dirty="0">
                <a:solidFill>
                  <a:srgbClr val="000078"/>
                </a:solidFill>
              </a:rPr>
              <a:t>, pertenecientes a una realidad concreta y delimitada, sobre la que se quieren </a:t>
            </a:r>
            <a:r>
              <a:rPr lang="es-ES" b="1" dirty="0">
                <a:solidFill>
                  <a:srgbClr val="000078"/>
                </a:solidFill>
              </a:rPr>
              <a:t>realizar</a:t>
            </a:r>
            <a:r>
              <a:rPr lang="es-ES" dirty="0">
                <a:solidFill>
                  <a:srgbClr val="000078"/>
                </a:solidFill>
              </a:rPr>
              <a:t> determinadas </a:t>
            </a:r>
            <a:r>
              <a:rPr lang="es-ES" b="1" dirty="0">
                <a:solidFill>
                  <a:srgbClr val="000078"/>
                </a:solidFill>
              </a:rPr>
              <a:t>acciones planificadas</a:t>
            </a:r>
            <a:r>
              <a:rPr lang="es-ES" dirty="0">
                <a:solidFill>
                  <a:srgbClr val="000078"/>
                </a:solidFill>
              </a:rPr>
              <a:t> y con un </a:t>
            </a:r>
            <a:r>
              <a:rPr lang="es-ES" b="1" dirty="0">
                <a:solidFill>
                  <a:srgbClr val="000078"/>
                </a:solidFill>
              </a:rPr>
              <a:t>propósito</a:t>
            </a:r>
            <a:r>
              <a:rPr lang="es-ES" dirty="0">
                <a:solidFill>
                  <a:srgbClr val="000078"/>
                </a:solidFill>
              </a:rPr>
              <a:t> concreto como es el de conocer las situaciones problemáticas que más afectan a un individuo, a un grupo o comunidad, sus causas y los posibles recursos para enfrentarlas; poder </a:t>
            </a:r>
            <a:r>
              <a:rPr lang="es-ES" b="1" dirty="0">
                <a:solidFill>
                  <a:srgbClr val="000078"/>
                </a:solidFill>
              </a:rPr>
              <a:t>determinar lo que se va a hacer y, en la medida de lo posible, solucionar los problemas mediante su tratamiento</a:t>
            </a:r>
            <a:r>
              <a:rPr lang="es-ES" dirty="0">
                <a:solidFill>
                  <a:srgbClr val="000078"/>
                </a:solidFill>
              </a:rPr>
              <a:t>.</a:t>
            </a:r>
          </a:p>
        </p:txBody>
      </p:sp>
      <p:pic>
        <p:nvPicPr>
          <p:cNvPr id="5" name="Imagen 4">
            <a:extLst>
              <a:ext uri="{FF2B5EF4-FFF2-40B4-BE49-F238E27FC236}">
                <a16:creationId xmlns:a16="http://schemas.microsoft.com/office/drawing/2014/main" id="{DDFB7631-CBDD-4686-81F8-4E8B3EC4DB09}"/>
              </a:ext>
            </a:extLst>
          </p:cNvPr>
          <p:cNvPicPr>
            <a:picLocks noChangeAspect="1"/>
          </p:cNvPicPr>
          <p:nvPr/>
        </p:nvPicPr>
        <p:blipFill>
          <a:blip r:embed="rId3"/>
          <a:stretch>
            <a:fillRect/>
          </a:stretch>
        </p:blipFill>
        <p:spPr>
          <a:xfrm>
            <a:off x="0" y="0"/>
            <a:ext cx="9144000" cy="883025"/>
          </a:xfrm>
          <a:prstGeom prst="rect">
            <a:avLst/>
          </a:prstGeom>
        </p:spPr>
      </p:pic>
      <p:sp>
        <p:nvSpPr>
          <p:cNvPr id="7" name="CuadroTexto 6">
            <a:extLst>
              <a:ext uri="{FF2B5EF4-FFF2-40B4-BE49-F238E27FC236}">
                <a16:creationId xmlns:a16="http://schemas.microsoft.com/office/drawing/2014/main" id="{426B8BFC-14E0-4ABC-ABEC-C07C48622E2A}"/>
              </a:ext>
            </a:extLst>
          </p:cNvPr>
          <p:cNvSpPr txBox="1"/>
          <p:nvPr/>
        </p:nvSpPr>
        <p:spPr>
          <a:xfrm>
            <a:off x="3942430" y="1204213"/>
            <a:ext cx="4591050" cy="338554"/>
          </a:xfrm>
          <a:prstGeom prst="rect">
            <a:avLst/>
          </a:prstGeom>
          <a:noFill/>
        </p:spPr>
        <p:txBody>
          <a:bodyPr wrap="square" rtlCol="0">
            <a:spAutoFit/>
          </a:bodyPr>
          <a:lstStyle/>
          <a:p>
            <a:r>
              <a:rPr lang="es-ES" sz="1600" b="1">
                <a:solidFill>
                  <a:srgbClr val="000078"/>
                </a:solidFill>
              </a:rPr>
              <a:t>DIAGNOSTICO </a:t>
            </a:r>
            <a:r>
              <a:rPr lang="es-ES" sz="1600" b="1" dirty="0">
                <a:solidFill>
                  <a:srgbClr val="000078"/>
                </a:solidFill>
              </a:rPr>
              <a:t>SOCIAL SANITARIO</a:t>
            </a:r>
          </a:p>
        </p:txBody>
      </p:sp>
      <p:pic>
        <p:nvPicPr>
          <p:cNvPr id="6" name="Picture 2" descr="Thumbnail Image un trabajador social atendiendo a un paciente y a su familia en un ambiente acogedor">
            <a:extLst>
              <a:ext uri="{FF2B5EF4-FFF2-40B4-BE49-F238E27FC236}">
                <a16:creationId xmlns:a16="http://schemas.microsoft.com/office/drawing/2014/main" id="{861849BE-4940-467D-BC78-60D14F64BE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72" y="1036706"/>
            <a:ext cx="3539784" cy="3539784"/>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9AF8625F-E9EF-4D3E-AE2C-D73F2784960B}"/>
              </a:ext>
            </a:extLst>
          </p:cNvPr>
          <p:cNvSpPr txBox="1"/>
          <p:nvPr/>
        </p:nvSpPr>
        <p:spPr>
          <a:xfrm>
            <a:off x="1602219" y="4304779"/>
            <a:ext cx="2250831" cy="215444"/>
          </a:xfrm>
          <a:prstGeom prst="rect">
            <a:avLst/>
          </a:prstGeom>
          <a:noFill/>
        </p:spPr>
        <p:txBody>
          <a:bodyPr wrap="square" rtlCol="0">
            <a:spAutoFit/>
          </a:bodyPr>
          <a:lstStyle/>
          <a:p>
            <a:r>
              <a:rPr lang="es-ES" sz="800" dirty="0">
                <a:solidFill>
                  <a:schemeClr val="bg1"/>
                </a:solidFill>
              </a:rPr>
              <a:t>Imagen realizada con IA (</a:t>
            </a:r>
            <a:r>
              <a:rPr lang="es-ES" sz="800" dirty="0" err="1">
                <a:solidFill>
                  <a:schemeClr val="bg1"/>
                </a:solidFill>
              </a:rPr>
              <a:t>Coplilot</a:t>
            </a:r>
            <a:r>
              <a:rPr lang="es-ES" sz="800" dirty="0">
                <a:solidFill>
                  <a:schemeClr val="bg1"/>
                </a:solidFill>
              </a:rPr>
              <a:t>)</a:t>
            </a:r>
          </a:p>
        </p:txBody>
      </p:sp>
      <p:sp>
        <p:nvSpPr>
          <p:cNvPr id="9" name="Rectángulo 8">
            <a:extLst>
              <a:ext uri="{FF2B5EF4-FFF2-40B4-BE49-F238E27FC236}">
                <a16:creationId xmlns:a16="http://schemas.microsoft.com/office/drawing/2014/main" id="{D9B3F91D-733C-416A-A559-6C3AEB5CE3D0}"/>
              </a:ext>
            </a:extLst>
          </p:cNvPr>
          <p:cNvSpPr/>
          <p:nvPr/>
        </p:nvSpPr>
        <p:spPr>
          <a:xfrm>
            <a:off x="7028691" y="4142595"/>
            <a:ext cx="1547218" cy="261610"/>
          </a:xfrm>
          <a:prstGeom prst="rect">
            <a:avLst/>
          </a:prstGeom>
        </p:spPr>
        <p:txBody>
          <a:bodyPr wrap="none">
            <a:spAutoFit/>
          </a:bodyPr>
          <a:lstStyle/>
          <a:p>
            <a:pPr algn="r"/>
            <a:r>
              <a:rPr lang="es-ES" sz="1100" dirty="0">
                <a:solidFill>
                  <a:srgbClr val="000078"/>
                </a:solidFill>
              </a:rPr>
              <a:t>Dolors Colom </a:t>
            </a:r>
            <a:r>
              <a:rPr lang="es-ES" sz="1100" dirty="0" err="1">
                <a:solidFill>
                  <a:srgbClr val="000078"/>
                </a:solidFill>
              </a:rPr>
              <a:t>Masfret</a:t>
            </a:r>
            <a:endParaRPr lang="es-ES" sz="1100" dirty="0">
              <a:solidFill>
                <a:srgbClr val="000078"/>
              </a:solidFill>
            </a:endParaRPr>
          </a:p>
        </p:txBody>
      </p:sp>
    </p:spTree>
    <p:extLst>
      <p:ext uri="{BB962C8B-B14F-4D97-AF65-F5344CB8AC3E}">
        <p14:creationId xmlns:p14="http://schemas.microsoft.com/office/powerpoint/2010/main" val="3321226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F2B28FCF-B788-40C1-9033-E843409951A0}"/>
              </a:ext>
            </a:extLst>
          </p:cNvPr>
          <p:cNvSpPr>
            <a:spLocks noGrp="1"/>
          </p:cNvSpPr>
          <p:nvPr>
            <p:ph type="title"/>
          </p:nvPr>
        </p:nvSpPr>
        <p:spPr/>
        <p:txBody>
          <a:bodyPr/>
          <a:lstStyle/>
          <a:p>
            <a:endParaRPr lang="es-ES" dirty="0"/>
          </a:p>
        </p:txBody>
      </p:sp>
      <p:sp>
        <p:nvSpPr>
          <p:cNvPr id="10" name="3 Documento">
            <a:extLst>
              <a:ext uri="{FF2B5EF4-FFF2-40B4-BE49-F238E27FC236}">
                <a16:creationId xmlns:a16="http://schemas.microsoft.com/office/drawing/2014/main" id="{0E5000DA-5B8D-457B-A5D9-033A046CC96E}"/>
              </a:ext>
            </a:extLst>
          </p:cNvPr>
          <p:cNvSpPr/>
          <p:nvPr/>
        </p:nvSpPr>
        <p:spPr>
          <a:xfrm>
            <a:off x="1331256" y="598692"/>
            <a:ext cx="6210690" cy="1246568"/>
          </a:xfrm>
          <a:prstGeom prst="flowChartDocumen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12" name="2 Marcador de contenido">
            <a:extLst>
              <a:ext uri="{FF2B5EF4-FFF2-40B4-BE49-F238E27FC236}">
                <a16:creationId xmlns:a16="http://schemas.microsoft.com/office/drawing/2014/main" id="{2FE2861D-B1A7-447B-ADF1-0A9B0B1A424F}"/>
              </a:ext>
            </a:extLst>
          </p:cNvPr>
          <p:cNvSpPr>
            <a:spLocks noGrp="1"/>
          </p:cNvSpPr>
          <p:nvPr>
            <p:ph idx="1"/>
          </p:nvPr>
        </p:nvSpPr>
        <p:spPr>
          <a:xfrm>
            <a:off x="1485900" y="914304"/>
            <a:ext cx="6172200" cy="930956"/>
          </a:xfrm>
        </p:spPr>
        <p:txBody>
          <a:bodyPr>
            <a:normAutofit fontScale="92500" lnSpcReduction="20000"/>
          </a:bodyPr>
          <a:lstStyle/>
          <a:p>
            <a:r>
              <a:rPr lang="es-ES" dirty="0">
                <a:solidFill>
                  <a:srgbClr val="000078"/>
                </a:solidFill>
              </a:rPr>
              <a:t>Proceso racional que permite pasar de </a:t>
            </a:r>
            <a:r>
              <a:rPr lang="es-ES" b="1" dirty="0">
                <a:solidFill>
                  <a:srgbClr val="000078"/>
                </a:solidFill>
              </a:rPr>
              <a:t>hechos conocidos a hechos desconocidos</a:t>
            </a:r>
            <a:r>
              <a:rPr lang="es-ES" dirty="0">
                <a:solidFill>
                  <a:srgbClr val="000078"/>
                </a:solidFill>
              </a:rPr>
              <a:t>, conlleva la </a:t>
            </a:r>
            <a:r>
              <a:rPr lang="es-ES" b="1" dirty="0">
                <a:solidFill>
                  <a:srgbClr val="000078"/>
                </a:solidFill>
              </a:rPr>
              <a:t>comparación e interpretación </a:t>
            </a:r>
            <a:r>
              <a:rPr lang="es-ES" dirty="0">
                <a:solidFill>
                  <a:srgbClr val="000078"/>
                </a:solidFill>
              </a:rPr>
              <a:t>de los hechos obtenidos con la realización de una valoración de la dificultad social de la persona, </a:t>
            </a:r>
            <a:r>
              <a:rPr lang="es-ES" b="1" dirty="0">
                <a:solidFill>
                  <a:srgbClr val="000078"/>
                </a:solidFill>
              </a:rPr>
              <a:t>estableciendo un tratamiento desde las posibilidades</a:t>
            </a:r>
            <a:r>
              <a:rPr lang="es-ES" dirty="0">
                <a:solidFill>
                  <a:srgbClr val="000078"/>
                </a:solidFill>
              </a:rPr>
              <a:t> (enfoque apreciativo) del cliente.</a:t>
            </a:r>
          </a:p>
        </p:txBody>
      </p:sp>
      <p:pic>
        <p:nvPicPr>
          <p:cNvPr id="13" name="Imagen 12">
            <a:extLst>
              <a:ext uri="{FF2B5EF4-FFF2-40B4-BE49-F238E27FC236}">
                <a16:creationId xmlns:a16="http://schemas.microsoft.com/office/drawing/2014/main" id="{7AAF4352-6750-4368-8980-4B83836A5930}"/>
              </a:ext>
            </a:extLst>
          </p:cNvPr>
          <p:cNvPicPr>
            <a:picLocks noChangeAspect="1"/>
          </p:cNvPicPr>
          <p:nvPr/>
        </p:nvPicPr>
        <p:blipFill>
          <a:blip r:embed="rId2"/>
          <a:stretch>
            <a:fillRect/>
          </a:stretch>
        </p:blipFill>
        <p:spPr>
          <a:xfrm>
            <a:off x="0" y="0"/>
            <a:ext cx="9144000" cy="883025"/>
          </a:xfrm>
          <a:prstGeom prst="rect">
            <a:avLst/>
          </a:prstGeom>
        </p:spPr>
      </p:pic>
      <p:grpSp>
        <p:nvGrpSpPr>
          <p:cNvPr id="8" name="Grupo 7">
            <a:extLst>
              <a:ext uri="{FF2B5EF4-FFF2-40B4-BE49-F238E27FC236}">
                <a16:creationId xmlns:a16="http://schemas.microsoft.com/office/drawing/2014/main" id="{AFF33491-76E4-4E36-A05C-F918880CA230}"/>
              </a:ext>
            </a:extLst>
          </p:cNvPr>
          <p:cNvGrpSpPr/>
          <p:nvPr/>
        </p:nvGrpSpPr>
        <p:grpSpPr>
          <a:xfrm>
            <a:off x="1103499" y="1641004"/>
            <a:ext cx="7218834" cy="3440941"/>
            <a:chOff x="1103499" y="1641004"/>
            <a:chExt cx="7218834" cy="3440941"/>
          </a:xfrm>
        </p:grpSpPr>
        <p:graphicFrame>
          <p:nvGraphicFramePr>
            <p:cNvPr id="4" name="Diagrama 3">
              <a:extLst>
                <a:ext uri="{FF2B5EF4-FFF2-40B4-BE49-F238E27FC236}">
                  <a16:creationId xmlns:a16="http://schemas.microsoft.com/office/drawing/2014/main" id="{5618EEF0-CBE9-3943-9430-61D0FD9F1692}"/>
                </a:ext>
              </a:extLst>
            </p:cNvPr>
            <p:cNvGraphicFramePr/>
            <p:nvPr>
              <p:extLst>
                <p:ext uri="{D42A27DB-BD31-4B8C-83A1-F6EECF244321}">
                  <p14:modId xmlns:p14="http://schemas.microsoft.com/office/powerpoint/2010/main" val="3801105859"/>
                </p:ext>
              </p:extLst>
            </p:nvPr>
          </p:nvGraphicFramePr>
          <p:xfrm>
            <a:off x="1103499" y="1641004"/>
            <a:ext cx="7218834" cy="3111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497EF7E8-6B5C-A249-AA35-CD074AD79844}"/>
                </a:ext>
              </a:extLst>
            </p:cNvPr>
            <p:cNvSpPr txBox="1"/>
            <p:nvPr/>
          </p:nvSpPr>
          <p:spPr>
            <a:xfrm>
              <a:off x="6150352" y="3288202"/>
              <a:ext cx="1936376" cy="1027589"/>
            </a:xfrm>
            <a:prstGeom prst="rect">
              <a:avLst/>
            </a:prstGeom>
            <a:noFill/>
            <a:ln>
              <a:solidFill>
                <a:schemeClr val="tx1"/>
              </a:solidFill>
            </a:ln>
          </p:spPr>
          <p:txBody>
            <a:bodyPr wrap="square" rtlCol="0">
              <a:spAutoFit/>
            </a:bodyPr>
            <a:lstStyle/>
            <a:p>
              <a:pPr algn="ctr"/>
              <a:r>
                <a:rPr lang="es-ES" sz="1013" dirty="0">
                  <a:solidFill>
                    <a:srgbClr val="000078"/>
                  </a:solidFill>
                </a:rPr>
                <a:t>Planteamiento y ejecución</a:t>
              </a:r>
            </a:p>
            <a:p>
              <a:pPr algn="ctr"/>
              <a:r>
                <a:rPr lang="es-ES" sz="1013" dirty="0">
                  <a:solidFill>
                    <a:srgbClr val="000078"/>
                  </a:solidFill>
                </a:rPr>
                <a:t>Entrevistas</a:t>
              </a:r>
            </a:p>
            <a:p>
              <a:pPr algn="ctr"/>
              <a:r>
                <a:rPr lang="es-ES" sz="1013" dirty="0">
                  <a:solidFill>
                    <a:srgbClr val="000078"/>
                  </a:solidFill>
                </a:rPr>
                <a:t>Visitas a domicilio</a:t>
              </a:r>
            </a:p>
            <a:p>
              <a:pPr algn="ctr"/>
              <a:r>
                <a:rPr lang="es-ES" sz="1013" dirty="0">
                  <a:solidFill>
                    <a:srgbClr val="000078"/>
                  </a:solidFill>
                </a:rPr>
                <a:t>Recogida de datos</a:t>
              </a:r>
            </a:p>
            <a:p>
              <a:pPr algn="ctr"/>
              <a:r>
                <a:rPr lang="es-ES" sz="1013" dirty="0">
                  <a:solidFill>
                    <a:srgbClr val="000078"/>
                  </a:solidFill>
                </a:rPr>
                <a:t>Análisis documental</a:t>
              </a:r>
            </a:p>
            <a:p>
              <a:pPr algn="ctr"/>
              <a:r>
                <a:rPr lang="es-ES" sz="1013" dirty="0">
                  <a:solidFill>
                    <a:srgbClr val="000078"/>
                  </a:solidFill>
                </a:rPr>
                <a:t>Etc. </a:t>
              </a:r>
            </a:p>
          </p:txBody>
        </p:sp>
        <p:sp>
          <p:nvSpPr>
            <p:cNvPr id="7" name="CuadroTexto 6">
              <a:extLst>
                <a:ext uri="{FF2B5EF4-FFF2-40B4-BE49-F238E27FC236}">
                  <a16:creationId xmlns:a16="http://schemas.microsoft.com/office/drawing/2014/main" id="{3CBAD483-DEDA-4043-A765-86507DA125CB}"/>
                </a:ext>
              </a:extLst>
            </p:cNvPr>
            <p:cNvSpPr txBox="1"/>
            <p:nvPr/>
          </p:nvSpPr>
          <p:spPr>
            <a:xfrm>
              <a:off x="1103499" y="3288202"/>
              <a:ext cx="1936376" cy="1027589"/>
            </a:xfrm>
            <a:prstGeom prst="rect">
              <a:avLst/>
            </a:prstGeom>
            <a:noFill/>
            <a:ln>
              <a:solidFill>
                <a:schemeClr val="tx1"/>
              </a:solidFill>
            </a:ln>
          </p:spPr>
          <p:txBody>
            <a:bodyPr wrap="square" rtlCol="0">
              <a:spAutoFit/>
            </a:bodyPr>
            <a:lstStyle/>
            <a:p>
              <a:pPr algn="ctr"/>
              <a:r>
                <a:rPr lang="es-ES" sz="1013" dirty="0">
                  <a:solidFill>
                    <a:srgbClr val="000078"/>
                  </a:solidFill>
                </a:rPr>
                <a:t>Planteamiento y ejecución</a:t>
              </a:r>
            </a:p>
            <a:p>
              <a:pPr algn="ctr"/>
              <a:r>
                <a:rPr lang="es-ES" sz="1013" dirty="0">
                  <a:solidFill>
                    <a:srgbClr val="000078"/>
                  </a:solidFill>
                </a:rPr>
                <a:t>Entrevistas</a:t>
              </a:r>
            </a:p>
            <a:p>
              <a:pPr algn="ctr"/>
              <a:r>
                <a:rPr lang="es-ES" sz="1013">
                  <a:solidFill>
                    <a:srgbClr val="000078"/>
                  </a:solidFill>
                </a:rPr>
                <a:t>Visitas a domicilio</a:t>
              </a:r>
              <a:endParaRPr lang="es-ES" sz="1013" dirty="0">
                <a:solidFill>
                  <a:srgbClr val="000078"/>
                </a:solidFill>
              </a:endParaRPr>
            </a:p>
            <a:p>
              <a:pPr algn="ctr"/>
              <a:r>
                <a:rPr lang="es-ES" sz="1013" dirty="0">
                  <a:solidFill>
                    <a:srgbClr val="000078"/>
                  </a:solidFill>
                </a:rPr>
                <a:t>Recogida de datos</a:t>
              </a:r>
            </a:p>
            <a:p>
              <a:pPr algn="ctr"/>
              <a:r>
                <a:rPr lang="es-ES" sz="1013" dirty="0">
                  <a:solidFill>
                    <a:srgbClr val="000078"/>
                  </a:solidFill>
                </a:rPr>
                <a:t>Análisis documental</a:t>
              </a:r>
            </a:p>
            <a:p>
              <a:pPr algn="ctr"/>
              <a:r>
                <a:rPr lang="es-ES" sz="1013" dirty="0">
                  <a:solidFill>
                    <a:srgbClr val="000078"/>
                  </a:solidFill>
                </a:rPr>
                <a:t>Etc. </a:t>
              </a:r>
            </a:p>
          </p:txBody>
        </p:sp>
        <p:graphicFrame>
          <p:nvGraphicFramePr>
            <p:cNvPr id="9" name="Diagrama 8">
              <a:extLst>
                <a:ext uri="{FF2B5EF4-FFF2-40B4-BE49-F238E27FC236}">
                  <a16:creationId xmlns:a16="http://schemas.microsoft.com/office/drawing/2014/main" id="{71C06F76-603B-A44E-A95E-01F30074F35B}"/>
                </a:ext>
              </a:extLst>
            </p:cNvPr>
            <p:cNvGraphicFramePr/>
            <p:nvPr>
              <p:extLst>
                <p:ext uri="{D42A27DB-BD31-4B8C-83A1-F6EECF244321}">
                  <p14:modId xmlns:p14="http://schemas.microsoft.com/office/powerpoint/2010/main" val="2420721799"/>
                </p:ext>
              </p:extLst>
            </p:nvPr>
          </p:nvGraphicFramePr>
          <p:xfrm>
            <a:off x="2334748" y="4116210"/>
            <a:ext cx="4783792" cy="69804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CuadroTexto 4">
              <a:extLst>
                <a:ext uri="{FF2B5EF4-FFF2-40B4-BE49-F238E27FC236}">
                  <a16:creationId xmlns:a16="http://schemas.microsoft.com/office/drawing/2014/main" id="{BF22E489-8F6E-44F8-9029-7991826344F2}"/>
                </a:ext>
              </a:extLst>
            </p:cNvPr>
            <p:cNvSpPr txBox="1"/>
            <p:nvPr/>
          </p:nvSpPr>
          <p:spPr>
            <a:xfrm>
              <a:off x="5381625" y="4835724"/>
              <a:ext cx="2819400" cy="246221"/>
            </a:xfrm>
            <a:prstGeom prst="rect">
              <a:avLst/>
            </a:prstGeom>
            <a:noFill/>
          </p:spPr>
          <p:txBody>
            <a:bodyPr wrap="square" rtlCol="0">
              <a:spAutoFit/>
            </a:bodyPr>
            <a:lstStyle/>
            <a:p>
              <a:pPr algn="r"/>
              <a:r>
                <a:rPr lang="es-ES" sz="1000" dirty="0">
                  <a:solidFill>
                    <a:srgbClr val="002060"/>
                  </a:solidFill>
                </a:rPr>
                <a:t>Dolors Colom </a:t>
              </a:r>
              <a:r>
                <a:rPr lang="es-ES" sz="1000" dirty="0" err="1">
                  <a:solidFill>
                    <a:srgbClr val="002060"/>
                  </a:solidFill>
                </a:rPr>
                <a:t>Masfret</a:t>
              </a:r>
              <a:endParaRPr lang="es-ES" sz="1000" dirty="0">
                <a:solidFill>
                  <a:srgbClr val="002060"/>
                </a:solidFill>
              </a:endParaRPr>
            </a:p>
          </p:txBody>
        </p:sp>
      </p:grpSp>
    </p:spTree>
    <p:extLst>
      <p:ext uri="{BB962C8B-B14F-4D97-AF65-F5344CB8AC3E}">
        <p14:creationId xmlns:p14="http://schemas.microsoft.com/office/powerpoint/2010/main" val="427790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7"/>
        <p:cNvGrpSpPr/>
        <p:nvPr/>
      </p:nvGrpSpPr>
      <p:grpSpPr>
        <a:xfrm>
          <a:off x="0" y="0"/>
          <a:ext cx="0" cy="0"/>
          <a:chOff x="0" y="0"/>
          <a:chExt cx="0" cy="0"/>
        </a:xfrm>
      </p:grpSpPr>
      <p:pic>
        <p:nvPicPr>
          <p:cNvPr id="9" name="Imagen 8">
            <a:extLst>
              <a:ext uri="{FF2B5EF4-FFF2-40B4-BE49-F238E27FC236}">
                <a16:creationId xmlns:a16="http://schemas.microsoft.com/office/drawing/2014/main" id="{F73FCCA5-09FA-4D17-804B-4071565D1DB7}"/>
              </a:ext>
            </a:extLst>
          </p:cNvPr>
          <p:cNvPicPr>
            <a:picLocks noChangeAspect="1"/>
          </p:cNvPicPr>
          <p:nvPr/>
        </p:nvPicPr>
        <p:blipFill>
          <a:blip r:embed="rId3"/>
          <a:stretch>
            <a:fillRect/>
          </a:stretch>
        </p:blipFill>
        <p:spPr>
          <a:xfrm>
            <a:off x="0" y="0"/>
            <a:ext cx="9144000" cy="883025"/>
          </a:xfrm>
          <a:prstGeom prst="rect">
            <a:avLst/>
          </a:prstGeom>
        </p:spPr>
      </p:pic>
      <p:sp>
        <p:nvSpPr>
          <p:cNvPr id="4" name="CuadroTexto 3">
            <a:extLst>
              <a:ext uri="{FF2B5EF4-FFF2-40B4-BE49-F238E27FC236}">
                <a16:creationId xmlns:a16="http://schemas.microsoft.com/office/drawing/2014/main" id="{FA0082B7-800D-4D72-9A06-2F986F9EE523}"/>
              </a:ext>
            </a:extLst>
          </p:cNvPr>
          <p:cNvSpPr txBox="1"/>
          <p:nvPr/>
        </p:nvSpPr>
        <p:spPr>
          <a:xfrm>
            <a:off x="4801892" y="1228013"/>
            <a:ext cx="3459239" cy="307777"/>
          </a:xfrm>
          <a:prstGeom prst="rect">
            <a:avLst/>
          </a:prstGeom>
          <a:noFill/>
        </p:spPr>
        <p:txBody>
          <a:bodyPr wrap="square" rtlCol="0">
            <a:spAutoFit/>
          </a:bodyPr>
          <a:lstStyle/>
          <a:p>
            <a:r>
              <a:rPr lang="es-ES" b="1" dirty="0">
                <a:solidFill>
                  <a:srgbClr val="000078"/>
                </a:solidFill>
              </a:rPr>
              <a:t>LA GESTION DE CASO</a:t>
            </a:r>
          </a:p>
        </p:txBody>
      </p:sp>
      <p:sp>
        <p:nvSpPr>
          <p:cNvPr id="2" name="Rectángulo 1">
            <a:extLst>
              <a:ext uri="{FF2B5EF4-FFF2-40B4-BE49-F238E27FC236}">
                <a16:creationId xmlns:a16="http://schemas.microsoft.com/office/drawing/2014/main" id="{36956A78-7D0E-4ECF-A9CB-B99B43B2AC7F}"/>
              </a:ext>
            </a:extLst>
          </p:cNvPr>
          <p:cNvSpPr/>
          <p:nvPr/>
        </p:nvSpPr>
        <p:spPr>
          <a:xfrm>
            <a:off x="4572000" y="1751704"/>
            <a:ext cx="4058651" cy="738664"/>
          </a:xfrm>
          <a:prstGeom prst="rect">
            <a:avLst/>
          </a:prstGeom>
        </p:spPr>
        <p:txBody>
          <a:bodyPr wrap="square">
            <a:spAutoFit/>
          </a:bodyPr>
          <a:lstStyle/>
          <a:p>
            <a:r>
              <a:rPr lang="es-ES" dirty="0">
                <a:solidFill>
                  <a:srgbClr val="000078"/>
                </a:solidFill>
                <a:latin typeface="+mn-lt"/>
              </a:rPr>
              <a:t>Proceso integral y coordinado que tiene como objetivo proporcionar una atención personalizada y continua a los pacientes. </a:t>
            </a:r>
          </a:p>
        </p:txBody>
      </p:sp>
      <p:pic>
        <p:nvPicPr>
          <p:cNvPr id="6146" name="Picture 2" descr="Thumbnail Image un trabajador social atendiendo a un paciente y a su familia, con el trabajador social en bata blanca y sentado en una mesa de despacho, en un ambiente acogedor">
            <a:extLst>
              <a:ext uri="{FF2B5EF4-FFF2-40B4-BE49-F238E27FC236}">
                <a16:creationId xmlns:a16="http://schemas.microsoft.com/office/drawing/2014/main" id="{73FF2887-51ED-4A27-AD22-8C62640BC2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463" y="883025"/>
            <a:ext cx="3908258" cy="3908258"/>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24046906-BED4-44DC-B504-79473AF5C75A}"/>
              </a:ext>
            </a:extLst>
          </p:cNvPr>
          <p:cNvSpPr txBox="1"/>
          <p:nvPr/>
        </p:nvSpPr>
        <p:spPr>
          <a:xfrm>
            <a:off x="4571999" y="2623984"/>
            <a:ext cx="4395537" cy="1384995"/>
          </a:xfrm>
          <a:prstGeom prst="rect">
            <a:avLst/>
          </a:prstGeom>
          <a:noFill/>
        </p:spPr>
        <p:txBody>
          <a:bodyPr wrap="square" rtlCol="0">
            <a:spAutoFit/>
          </a:bodyPr>
          <a:lstStyle/>
          <a:p>
            <a:r>
              <a:rPr lang="es-ES" dirty="0">
                <a:solidFill>
                  <a:srgbClr val="000078"/>
                </a:solidFill>
              </a:rPr>
              <a:t>Este proceso implica la evaluación de las necesidades del paciente, la planificación y coordinación de servicios, la monitorización y evaluación de los resultados, y la adaptación de los planes de atención según sea necesario.</a:t>
            </a:r>
          </a:p>
          <a:p>
            <a:endParaRPr lang="es-ES" dirty="0">
              <a:solidFill>
                <a:srgbClr val="000078"/>
              </a:solidFill>
            </a:endParaRPr>
          </a:p>
        </p:txBody>
      </p:sp>
      <p:sp>
        <p:nvSpPr>
          <p:cNvPr id="6" name="Rectángulo 5">
            <a:extLst>
              <a:ext uri="{FF2B5EF4-FFF2-40B4-BE49-F238E27FC236}">
                <a16:creationId xmlns:a16="http://schemas.microsoft.com/office/drawing/2014/main" id="{AEAFFDFB-0AFF-4EC1-AA73-D2AF3FCFED11}"/>
              </a:ext>
            </a:extLst>
          </p:cNvPr>
          <p:cNvSpPr/>
          <p:nvPr/>
        </p:nvSpPr>
        <p:spPr>
          <a:xfrm>
            <a:off x="7028691" y="4142595"/>
            <a:ext cx="1547218" cy="261610"/>
          </a:xfrm>
          <a:prstGeom prst="rect">
            <a:avLst/>
          </a:prstGeom>
        </p:spPr>
        <p:txBody>
          <a:bodyPr wrap="none">
            <a:spAutoFit/>
          </a:bodyPr>
          <a:lstStyle/>
          <a:p>
            <a:pPr algn="r"/>
            <a:r>
              <a:rPr lang="es-ES" sz="1100" dirty="0">
                <a:solidFill>
                  <a:srgbClr val="000078"/>
                </a:solidFill>
              </a:rPr>
              <a:t>Dolors Colom </a:t>
            </a:r>
            <a:r>
              <a:rPr lang="es-ES" sz="1100" dirty="0" err="1">
                <a:solidFill>
                  <a:srgbClr val="000078"/>
                </a:solidFill>
              </a:rPr>
              <a:t>Masfret</a:t>
            </a:r>
            <a:endParaRPr lang="es-ES" sz="1100" dirty="0">
              <a:solidFill>
                <a:srgbClr val="000078"/>
              </a:solidFill>
            </a:endParaRPr>
          </a:p>
        </p:txBody>
      </p:sp>
      <p:sp>
        <p:nvSpPr>
          <p:cNvPr id="8" name="CuadroTexto 7">
            <a:extLst>
              <a:ext uri="{FF2B5EF4-FFF2-40B4-BE49-F238E27FC236}">
                <a16:creationId xmlns:a16="http://schemas.microsoft.com/office/drawing/2014/main" id="{F8BB6945-22B3-4E9E-B7F8-6A1F64BE5A6E}"/>
              </a:ext>
            </a:extLst>
          </p:cNvPr>
          <p:cNvSpPr txBox="1"/>
          <p:nvPr/>
        </p:nvSpPr>
        <p:spPr>
          <a:xfrm>
            <a:off x="2010353" y="4575839"/>
            <a:ext cx="2250831" cy="215444"/>
          </a:xfrm>
          <a:prstGeom prst="rect">
            <a:avLst/>
          </a:prstGeom>
          <a:noFill/>
        </p:spPr>
        <p:txBody>
          <a:bodyPr wrap="square" rtlCol="0">
            <a:spAutoFit/>
          </a:bodyPr>
          <a:lstStyle/>
          <a:p>
            <a:r>
              <a:rPr lang="es-ES" sz="800" dirty="0">
                <a:solidFill>
                  <a:schemeClr val="bg1"/>
                </a:solidFill>
              </a:rPr>
              <a:t>Imagen realizada con IA (</a:t>
            </a:r>
            <a:r>
              <a:rPr lang="es-ES" sz="800" dirty="0" err="1">
                <a:solidFill>
                  <a:schemeClr val="bg1"/>
                </a:solidFill>
              </a:rPr>
              <a:t>Coplilot</a:t>
            </a:r>
            <a:r>
              <a:rPr lang="es-ES" sz="800" dirty="0">
                <a:solidFill>
                  <a:schemeClr val="bg1"/>
                </a:solidFill>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FD0C713-8DFB-4099-9F90-29134A5FA9B5}"/>
              </a:ext>
            </a:extLst>
          </p:cNvPr>
          <p:cNvSpPr/>
          <p:nvPr/>
        </p:nvSpPr>
        <p:spPr>
          <a:xfrm>
            <a:off x="3660532" y="2898538"/>
            <a:ext cx="1815899" cy="1794209"/>
          </a:xfrm>
          <a:prstGeom prst="rect">
            <a:avLst/>
          </a:prstGeom>
        </p:spPr>
        <p:txBody>
          <a:bodyPr wrap="square">
            <a:spAutoFit/>
          </a:bodyPr>
          <a:lstStyle/>
          <a:p>
            <a:pPr algn="ctr" fontAlgn="base">
              <a:lnSpc>
                <a:spcPct val="107000"/>
              </a:lnSpc>
              <a:spcAft>
                <a:spcPts val="1800"/>
              </a:spcAft>
            </a:pPr>
            <a:r>
              <a:rPr lang="es-ES" sz="900" b="1" dirty="0">
                <a:solidFill>
                  <a:srgbClr val="000078"/>
                </a:solidFill>
                <a:latin typeface="Arial" panose="020B0604020202020204" pitchFamily="34" charset="0"/>
                <a:ea typeface="Times New Roman" panose="02020603050405020304" pitchFamily="18" charset="0"/>
                <a:cs typeface="Arial" panose="020B0604020202020204" pitchFamily="34" charset="0"/>
              </a:rPr>
              <a:t>Evaluación psicosocial:</a:t>
            </a:r>
            <a:endParaRPr lang="es-ES" sz="900" dirty="0">
              <a:solidFill>
                <a:srgbClr val="000078"/>
              </a:solidFill>
              <a:latin typeface="Arial" panose="020B0604020202020204" pitchFamily="34" charset="0"/>
              <a:ea typeface="Calibri" panose="020F0502020204030204" pitchFamily="34" charset="0"/>
              <a:cs typeface="Arial" panose="020B0604020202020204" pitchFamily="34" charset="0"/>
            </a:endParaRPr>
          </a:p>
          <a:p>
            <a:pPr marL="171450" lvl="0" indent="-171450" fontAlgn="base">
              <a:lnSpc>
                <a:spcPct val="107000"/>
              </a:lnSpc>
              <a:buSzPts val="1000"/>
              <a:buFont typeface="Arial" panose="020B0604020202020204" pitchFamily="34" charset="0"/>
              <a:buChar char="•"/>
              <a:tabLst>
                <a:tab pos="457200" algn="l"/>
              </a:tabLst>
            </a:pPr>
            <a:r>
              <a:rPr lang="es-ES" sz="900" dirty="0">
                <a:solidFill>
                  <a:srgbClr val="000078"/>
                </a:solidFill>
                <a:latin typeface="Arial" panose="020B0604020202020204" pitchFamily="34" charset="0"/>
                <a:ea typeface="Times New Roman" panose="02020603050405020304" pitchFamily="18" charset="0"/>
                <a:cs typeface="Arial" panose="020B0604020202020204" pitchFamily="34" charset="0"/>
              </a:rPr>
              <a:t>Realizar evaluaciones detalladas de las necesidades sociales, emocionales y económicas de los pacientes.</a:t>
            </a:r>
            <a:endParaRPr lang="es-ES" sz="900" dirty="0">
              <a:solidFill>
                <a:srgbClr val="000078"/>
              </a:solidFill>
              <a:latin typeface="Arial" panose="020B0604020202020204" pitchFamily="34" charset="0"/>
              <a:ea typeface="Calibri" panose="020F0502020204030204" pitchFamily="34" charset="0"/>
              <a:cs typeface="Arial" panose="020B0604020202020204" pitchFamily="34" charset="0"/>
            </a:endParaRPr>
          </a:p>
          <a:p>
            <a:pPr marL="171450" lvl="0" indent="-171450" fontAlgn="base">
              <a:lnSpc>
                <a:spcPct val="107000"/>
              </a:lnSpc>
              <a:buSzPts val="1000"/>
              <a:buFont typeface="Arial" panose="020B0604020202020204" pitchFamily="34" charset="0"/>
              <a:buChar char="•"/>
              <a:tabLst>
                <a:tab pos="457200" algn="l"/>
              </a:tabLst>
            </a:pPr>
            <a:r>
              <a:rPr lang="es-ES" sz="900" dirty="0">
                <a:solidFill>
                  <a:srgbClr val="000078"/>
                </a:solidFill>
                <a:latin typeface="Arial" panose="020B0604020202020204" pitchFamily="34" charset="0"/>
                <a:ea typeface="Times New Roman" panose="02020603050405020304" pitchFamily="18" charset="0"/>
                <a:cs typeface="Arial" panose="020B0604020202020204" pitchFamily="34" charset="0"/>
              </a:rPr>
              <a:t>Identificar factores de riesgo y necesidades especiales para desarrollar planes de atención personalizados.</a:t>
            </a:r>
            <a:endParaRPr lang="es-ES" sz="900" dirty="0">
              <a:solidFill>
                <a:srgbClr val="000078"/>
              </a:solidFill>
              <a:latin typeface="Arial" panose="020B0604020202020204" pitchFamily="34" charset="0"/>
              <a:ea typeface="Calibri" panose="020F0502020204030204" pitchFamily="34" charset="0"/>
              <a:cs typeface="Arial" panose="020B0604020202020204" pitchFamily="34" charset="0"/>
            </a:endParaRPr>
          </a:p>
        </p:txBody>
      </p:sp>
      <p:sp>
        <p:nvSpPr>
          <p:cNvPr id="3" name="Rectángulo 2">
            <a:extLst>
              <a:ext uri="{FF2B5EF4-FFF2-40B4-BE49-F238E27FC236}">
                <a16:creationId xmlns:a16="http://schemas.microsoft.com/office/drawing/2014/main" id="{F394B88A-05E0-495E-8B9A-CEFE80955AB8}"/>
              </a:ext>
            </a:extLst>
          </p:cNvPr>
          <p:cNvSpPr/>
          <p:nvPr/>
        </p:nvSpPr>
        <p:spPr>
          <a:xfrm>
            <a:off x="204595" y="2898538"/>
            <a:ext cx="1779535" cy="1794209"/>
          </a:xfrm>
          <a:prstGeom prst="rect">
            <a:avLst/>
          </a:prstGeom>
        </p:spPr>
        <p:txBody>
          <a:bodyPr wrap="square">
            <a:spAutoFit/>
          </a:bodyPr>
          <a:lstStyle/>
          <a:p>
            <a:pPr algn="ctr" fontAlgn="base">
              <a:lnSpc>
                <a:spcPct val="107000"/>
              </a:lnSpc>
              <a:spcAft>
                <a:spcPts val="1800"/>
              </a:spcAft>
            </a:pPr>
            <a:r>
              <a:rPr lang="es-ES" sz="900" b="1" dirty="0">
                <a:solidFill>
                  <a:srgbClr val="000078"/>
                </a:solidFill>
                <a:latin typeface="Arial" panose="020B0604020202020204" pitchFamily="34" charset="0"/>
                <a:ea typeface="Times New Roman" panose="02020603050405020304" pitchFamily="18" charset="0"/>
                <a:cs typeface="Arial" panose="020B0604020202020204" pitchFamily="34" charset="0"/>
              </a:rPr>
              <a:t>Planificación y coordinación de servicios:</a:t>
            </a:r>
            <a:endParaRPr lang="es-ES" sz="900" dirty="0">
              <a:solidFill>
                <a:srgbClr val="000078"/>
              </a:solidFill>
              <a:latin typeface="Arial" panose="020B0604020202020204" pitchFamily="34" charset="0"/>
              <a:ea typeface="Calibri" panose="020F0502020204030204" pitchFamily="34" charset="0"/>
              <a:cs typeface="Arial" panose="020B0604020202020204" pitchFamily="34" charset="0"/>
            </a:endParaRPr>
          </a:p>
          <a:p>
            <a:pPr marL="171450" lvl="0" indent="-171450" fontAlgn="base">
              <a:lnSpc>
                <a:spcPct val="107000"/>
              </a:lnSpc>
              <a:buSzPts val="1000"/>
              <a:buFont typeface="Arial" panose="020B0604020202020204" pitchFamily="34" charset="0"/>
              <a:buChar char="•"/>
              <a:tabLst>
                <a:tab pos="457200" algn="l"/>
              </a:tabLst>
            </a:pPr>
            <a:r>
              <a:rPr lang="es-ES" sz="900" dirty="0">
                <a:solidFill>
                  <a:srgbClr val="000078"/>
                </a:solidFill>
                <a:latin typeface="Arial" panose="020B0604020202020204" pitchFamily="34" charset="0"/>
                <a:ea typeface="Times New Roman" panose="02020603050405020304" pitchFamily="18" charset="0"/>
                <a:cs typeface="Arial" panose="020B0604020202020204" pitchFamily="34" charset="0"/>
              </a:rPr>
              <a:t>Diseñar e implementar planes de intervención que aborden las necesidades identificadas.</a:t>
            </a:r>
            <a:endParaRPr lang="es-ES" sz="900" dirty="0">
              <a:solidFill>
                <a:srgbClr val="000078"/>
              </a:solidFill>
              <a:latin typeface="Arial" panose="020B0604020202020204" pitchFamily="34" charset="0"/>
              <a:ea typeface="Calibri" panose="020F0502020204030204" pitchFamily="34" charset="0"/>
              <a:cs typeface="Arial" panose="020B0604020202020204" pitchFamily="34" charset="0"/>
            </a:endParaRPr>
          </a:p>
          <a:p>
            <a:pPr marL="171450" lvl="0" indent="-171450" fontAlgn="base">
              <a:lnSpc>
                <a:spcPct val="107000"/>
              </a:lnSpc>
              <a:buSzPts val="1000"/>
              <a:buFont typeface="Arial" panose="020B0604020202020204" pitchFamily="34" charset="0"/>
              <a:buChar char="•"/>
              <a:tabLst>
                <a:tab pos="457200" algn="l"/>
              </a:tabLst>
            </a:pPr>
            <a:r>
              <a:rPr lang="es-ES" sz="900" dirty="0">
                <a:solidFill>
                  <a:srgbClr val="000078"/>
                </a:solidFill>
                <a:latin typeface="Arial" panose="020B0604020202020204" pitchFamily="34" charset="0"/>
                <a:ea typeface="Times New Roman" panose="02020603050405020304" pitchFamily="18" charset="0"/>
                <a:cs typeface="Arial" panose="020B0604020202020204" pitchFamily="34" charset="0"/>
              </a:rPr>
              <a:t>Coordinar con otros profesionales de la salud para asegurar una atención integral y multidisciplinaria.</a:t>
            </a:r>
            <a:endParaRPr lang="es-ES" sz="900" dirty="0">
              <a:solidFill>
                <a:srgbClr val="000078"/>
              </a:solidFill>
              <a:latin typeface="Arial" panose="020B0604020202020204" pitchFamily="34" charset="0"/>
              <a:ea typeface="Calibri" panose="020F0502020204030204" pitchFamily="34" charset="0"/>
              <a:cs typeface="Arial" panose="020B0604020202020204" pitchFamily="34" charset="0"/>
            </a:endParaRPr>
          </a:p>
        </p:txBody>
      </p:sp>
      <p:sp>
        <p:nvSpPr>
          <p:cNvPr id="4" name="Rectángulo 3">
            <a:extLst>
              <a:ext uri="{FF2B5EF4-FFF2-40B4-BE49-F238E27FC236}">
                <a16:creationId xmlns:a16="http://schemas.microsoft.com/office/drawing/2014/main" id="{824CF809-1F74-471B-976A-50069A84AFF6}"/>
              </a:ext>
            </a:extLst>
          </p:cNvPr>
          <p:cNvSpPr/>
          <p:nvPr/>
        </p:nvSpPr>
        <p:spPr>
          <a:xfrm>
            <a:off x="2061593" y="2904746"/>
            <a:ext cx="1779535" cy="2238754"/>
          </a:xfrm>
          <a:prstGeom prst="rect">
            <a:avLst/>
          </a:prstGeom>
        </p:spPr>
        <p:txBody>
          <a:bodyPr wrap="square">
            <a:spAutoFit/>
          </a:bodyPr>
          <a:lstStyle/>
          <a:p>
            <a:pPr lvl="1" algn="ctr" fontAlgn="base">
              <a:lnSpc>
                <a:spcPct val="107000"/>
              </a:lnSpc>
              <a:spcAft>
                <a:spcPts val="1800"/>
              </a:spcAft>
            </a:pPr>
            <a:r>
              <a:rPr lang="es-ES" sz="900" b="1" dirty="0">
                <a:solidFill>
                  <a:srgbClr val="000078"/>
                </a:solidFill>
                <a:latin typeface="Arial" panose="020B0604020202020204" pitchFamily="34" charset="0"/>
                <a:ea typeface="Times New Roman" panose="02020603050405020304" pitchFamily="18" charset="0"/>
                <a:cs typeface="Arial" panose="020B0604020202020204" pitchFamily="34" charset="0"/>
              </a:rPr>
              <a:t>Apoyo y asesoramiento:</a:t>
            </a:r>
            <a:endParaRPr lang="es-ES" sz="900" dirty="0">
              <a:solidFill>
                <a:srgbClr val="000078"/>
              </a:solidFill>
              <a:latin typeface="Arial" panose="020B0604020202020204" pitchFamily="34" charset="0"/>
              <a:ea typeface="Calibri" panose="020F0502020204030204" pitchFamily="34" charset="0"/>
              <a:cs typeface="Arial" panose="020B0604020202020204" pitchFamily="34" charset="0"/>
            </a:endParaRPr>
          </a:p>
          <a:p>
            <a:pPr marL="171450" lvl="1" indent="-171450" fontAlgn="base">
              <a:lnSpc>
                <a:spcPct val="107000"/>
              </a:lnSpc>
              <a:buSzPts val="1000"/>
              <a:buFont typeface="Arial" panose="020B0604020202020204" pitchFamily="34" charset="0"/>
              <a:buChar char="•"/>
              <a:tabLst>
                <a:tab pos="457200" algn="l"/>
              </a:tabLst>
            </a:pPr>
            <a:r>
              <a:rPr lang="es-ES" sz="900" dirty="0">
                <a:solidFill>
                  <a:srgbClr val="000078"/>
                </a:solidFill>
                <a:latin typeface="Arial" panose="020B0604020202020204" pitchFamily="34" charset="0"/>
                <a:ea typeface="Times New Roman" panose="02020603050405020304" pitchFamily="18" charset="0"/>
                <a:cs typeface="Arial" panose="020B0604020202020204" pitchFamily="34" charset="0"/>
              </a:rPr>
              <a:t>Brindar apoyo emocional a pacientes y sus familias durante tratamientos médicos, diagnósticos graves o situaciones de final de la vida.</a:t>
            </a:r>
            <a:endParaRPr lang="es-ES" sz="900" dirty="0">
              <a:solidFill>
                <a:srgbClr val="000078"/>
              </a:solidFill>
              <a:latin typeface="Arial" panose="020B0604020202020204" pitchFamily="34" charset="0"/>
              <a:ea typeface="Calibri" panose="020F0502020204030204" pitchFamily="34" charset="0"/>
              <a:cs typeface="Arial" panose="020B0604020202020204" pitchFamily="34" charset="0"/>
            </a:endParaRPr>
          </a:p>
          <a:p>
            <a:pPr marL="171450" lvl="0" indent="-171450" fontAlgn="base">
              <a:lnSpc>
                <a:spcPct val="107000"/>
              </a:lnSpc>
              <a:buSzPts val="1000"/>
              <a:buFont typeface="Arial" panose="020B0604020202020204" pitchFamily="34" charset="0"/>
              <a:buChar char="•"/>
              <a:tabLst>
                <a:tab pos="457200" algn="l"/>
              </a:tabLst>
            </a:pPr>
            <a:r>
              <a:rPr lang="es-ES" sz="900" dirty="0">
                <a:solidFill>
                  <a:srgbClr val="000078"/>
                </a:solidFill>
                <a:latin typeface="Arial" panose="020B0604020202020204" pitchFamily="34" charset="0"/>
                <a:ea typeface="Times New Roman" panose="02020603050405020304" pitchFamily="18" charset="0"/>
                <a:cs typeface="Arial" panose="020B0604020202020204" pitchFamily="34" charset="0"/>
              </a:rPr>
              <a:t>Proporcionar información y recursos sobre servicios de salud, derechos de los pacientes y opciones de tratamiento.</a:t>
            </a:r>
            <a:endParaRPr lang="es-ES" sz="900" dirty="0">
              <a:solidFill>
                <a:srgbClr val="000078"/>
              </a:solidFill>
              <a:latin typeface="Arial" panose="020B0604020202020204" pitchFamily="34" charset="0"/>
              <a:ea typeface="Calibri" panose="020F0502020204030204" pitchFamily="34" charset="0"/>
              <a:cs typeface="Arial" panose="020B0604020202020204" pitchFamily="34" charset="0"/>
            </a:endParaRPr>
          </a:p>
          <a:p>
            <a:pPr fontAlgn="base">
              <a:lnSpc>
                <a:spcPct val="107000"/>
              </a:lnSpc>
              <a:spcAft>
                <a:spcPts val="1800"/>
              </a:spcAft>
            </a:pPr>
            <a:r>
              <a:rPr lang="es-ES" sz="900" dirty="0">
                <a:solidFill>
                  <a:srgbClr val="000078"/>
                </a:solidFill>
                <a:latin typeface="Arial" panose="020B0604020202020204" pitchFamily="34" charset="0"/>
                <a:ea typeface="Times New Roman" panose="02020603050405020304" pitchFamily="18" charset="0"/>
                <a:cs typeface="Arial" panose="020B0604020202020204" pitchFamily="34" charset="0"/>
              </a:rPr>
              <a:t>.</a:t>
            </a:r>
            <a:endParaRPr lang="es-ES" sz="900" dirty="0">
              <a:solidFill>
                <a:srgbClr val="00007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92EAF340-9B90-43A2-B4C2-61BA6AE7B226}"/>
              </a:ext>
            </a:extLst>
          </p:cNvPr>
          <p:cNvSpPr/>
          <p:nvPr/>
        </p:nvSpPr>
        <p:spPr>
          <a:xfrm>
            <a:off x="5428970" y="2906165"/>
            <a:ext cx="1824690" cy="1794209"/>
          </a:xfrm>
          <a:prstGeom prst="rect">
            <a:avLst/>
          </a:prstGeom>
        </p:spPr>
        <p:txBody>
          <a:bodyPr wrap="square">
            <a:spAutoFit/>
          </a:bodyPr>
          <a:lstStyle/>
          <a:p>
            <a:pPr algn="ctr" fontAlgn="base">
              <a:lnSpc>
                <a:spcPct val="107000"/>
              </a:lnSpc>
              <a:spcAft>
                <a:spcPts val="1800"/>
              </a:spcAft>
            </a:pPr>
            <a:r>
              <a:rPr lang="es-ES" sz="900" b="1" dirty="0">
                <a:solidFill>
                  <a:srgbClr val="000078"/>
                </a:solidFill>
                <a:latin typeface="Arial" panose="020B0604020202020204" pitchFamily="34" charset="0"/>
                <a:ea typeface="Times New Roman" panose="02020603050405020304" pitchFamily="18" charset="0"/>
                <a:cs typeface="Arial" panose="020B0604020202020204" pitchFamily="34" charset="0"/>
              </a:rPr>
              <a:t>Educación y prevención:</a:t>
            </a:r>
            <a:endParaRPr lang="es-ES" sz="900" dirty="0">
              <a:solidFill>
                <a:srgbClr val="000078"/>
              </a:solidFill>
              <a:latin typeface="Arial" panose="020B0604020202020204" pitchFamily="34" charset="0"/>
              <a:ea typeface="Calibri" panose="020F0502020204030204" pitchFamily="34" charset="0"/>
              <a:cs typeface="Arial" panose="020B0604020202020204" pitchFamily="34" charset="0"/>
            </a:endParaRPr>
          </a:p>
          <a:p>
            <a:pPr marL="171450" lvl="0" indent="-171450" fontAlgn="base">
              <a:lnSpc>
                <a:spcPct val="107000"/>
              </a:lnSpc>
              <a:buSzPts val="1000"/>
              <a:buFont typeface="Arial" panose="020B0604020202020204" pitchFamily="34" charset="0"/>
              <a:buChar char="•"/>
              <a:tabLst>
                <a:tab pos="457200" algn="l"/>
              </a:tabLst>
            </a:pPr>
            <a:r>
              <a:rPr lang="es-ES" sz="900" dirty="0">
                <a:solidFill>
                  <a:srgbClr val="000078"/>
                </a:solidFill>
                <a:latin typeface="Arial" panose="020B0604020202020204" pitchFamily="34" charset="0"/>
                <a:ea typeface="Times New Roman" panose="02020603050405020304" pitchFamily="18" charset="0"/>
                <a:cs typeface="Arial" panose="020B0604020202020204" pitchFamily="34" charset="0"/>
              </a:rPr>
              <a:t>Desarrollar e implementar programas educativos sobre salud, higiene, y prevención de enfermedades.</a:t>
            </a:r>
            <a:endParaRPr lang="es-ES" sz="900" dirty="0">
              <a:solidFill>
                <a:srgbClr val="000078"/>
              </a:solidFill>
              <a:latin typeface="Arial" panose="020B0604020202020204" pitchFamily="34" charset="0"/>
              <a:ea typeface="Calibri" panose="020F0502020204030204" pitchFamily="34" charset="0"/>
              <a:cs typeface="Arial" panose="020B0604020202020204" pitchFamily="34" charset="0"/>
            </a:endParaRPr>
          </a:p>
          <a:p>
            <a:pPr marL="171450" lvl="0" indent="-171450" fontAlgn="base">
              <a:lnSpc>
                <a:spcPct val="107000"/>
              </a:lnSpc>
              <a:buSzPts val="1000"/>
              <a:buFont typeface="Arial" panose="020B0604020202020204" pitchFamily="34" charset="0"/>
              <a:buChar char="•"/>
              <a:tabLst>
                <a:tab pos="457200" algn="l"/>
              </a:tabLst>
            </a:pPr>
            <a:r>
              <a:rPr lang="es-ES" sz="900" dirty="0">
                <a:solidFill>
                  <a:srgbClr val="000078"/>
                </a:solidFill>
                <a:latin typeface="Arial" panose="020B0604020202020204" pitchFamily="34" charset="0"/>
                <a:ea typeface="Times New Roman" panose="02020603050405020304" pitchFamily="18" charset="0"/>
                <a:cs typeface="Arial" panose="020B0604020202020204" pitchFamily="34" charset="0"/>
              </a:rPr>
              <a:t>Organizar talleres y grupos de apoyo para promover estilos de vida saludables y la adherencia a tratamientos médicos.</a:t>
            </a:r>
            <a:endParaRPr lang="es-ES" sz="900" dirty="0">
              <a:solidFill>
                <a:srgbClr val="000078"/>
              </a:solidFill>
              <a:latin typeface="Arial" panose="020B0604020202020204" pitchFamily="34" charset="0"/>
              <a:ea typeface="Calibri" panose="020F050202020403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9E746007-EE78-4D9D-B0C4-5D5986791D95}"/>
              </a:ext>
            </a:extLst>
          </p:cNvPr>
          <p:cNvSpPr/>
          <p:nvPr/>
        </p:nvSpPr>
        <p:spPr>
          <a:xfrm>
            <a:off x="7253660" y="2898538"/>
            <a:ext cx="1779534" cy="1942391"/>
          </a:xfrm>
          <a:prstGeom prst="rect">
            <a:avLst/>
          </a:prstGeom>
        </p:spPr>
        <p:txBody>
          <a:bodyPr wrap="square">
            <a:spAutoFit/>
          </a:bodyPr>
          <a:lstStyle/>
          <a:p>
            <a:pPr algn="ctr" fontAlgn="base">
              <a:lnSpc>
                <a:spcPct val="107000"/>
              </a:lnSpc>
              <a:spcAft>
                <a:spcPts val="1800"/>
              </a:spcAft>
            </a:pPr>
            <a:r>
              <a:rPr lang="es-ES" sz="900" b="1" dirty="0">
                <a:solidFill>
                  <a:srgbClr val="000078"/>
                </a:solidFill>
                <a:latin typeface="Arial" panose="020B0604020202020204" pitchFamily="34" charset="0"/>
                <a:ea typeface="Times New Roman" panose="02020603050405020304" pitchFamily="18" charset="0"/>
                <a:cs typeface="Arial" panose="020B0604020202020204" pitchFamily="34" charset="0"/>
              </a:rPr>
              <a:t>Gestión de casos y recursos:</a:t>
            </a:r>
            <a:endParaRPr lang="es-ES" sz="900" dirty="0">
              <a:solidFill>
                <a:srgbClr val="000078"/>
              </a:solidFill>
              <a:latin typeface="Arial" panose="020B0604020202020204" pitchFamily="34" charset="0"/>
              <a:ea typeface="Calibri" panose="020F0502020204030204" pitchFamily="34" charset="0"/>
              <a:cs typeface="Arial" panose="020B0604020202020204" pitchFamily="34" charset="0"/>
            </a:endParaRPr>
          </a:p>
          <a:p>
            <a:pPr marL="171450" lvl="0" indent="-171450" fontAlgn="base">
              <a:lnSpc>
                <a:spcPct val="107000"/>
              </a:lnSpc>
              <a:buSzPts val="1000"/>
              <a:buFont typeface="Arial" panose="020B0604020202020204" pitchFamily="34" charset="0"/>
              <a:buChar char="•"/>
              <a:tabLst>
                <a:tab pos="457200" algn="l"/>
              </a:tabLst>
            </a:pPr>
            <a:r>
              <a:rPr lang="es-ES" sz="900" dirty="0">
                <a:solidFill>
                  <a:srgbClr val="000078"/>
                </a:solidFill>
                <a:latin typeface="Arial" panose="020B0604020202020204" pitchFamily="34" charset="0"/>
                <a:ea typeface="Times New Roman" panose="02020603050405020304" pitchFamily="18" charset="0"/>
                <a:cs typeface="Arial" panose="020B0604020202020204" pitchFamily="34" charset="0"/>
              </a:rPr>
              <a:t>Facilitar el acceso a recursos comunitarios, como servicios de vivienda, alimentación, transporte y asistencia económica.</a:t>
            </a:r>
            <a:endParaRPr lang="es-ES" sz="900" dirty="0">
              <a:solidFill>
                <a:srgbClr val="000078"/>
              </a:solidFill>
              <a:latin typeface="Arial" panose="020B0604020202020204" pitchFamily="34" charset="0"/>
              <a:ea typeface="Calibri" panose="020F0502020204030204" pitchFamily="34" charset="0"/>
              <a:cs typeface="Arial" panose="020B0604020202020204" pitchFamily="34" charset="0"/>
            </a:endParaRPr>
          </a:p>
          <a:p>
            <a:pPr marL="171450" lvl="0" indent="-171450" fontAlgn="base">
              <a:lnSpc>
                <a:spcPct val="107000"/>
              </a:lnSpc>
              <a:buSzPts val="1000"/>
              <a:buFont typeface="Arial" panose="020B0604020202020204" pitchFamily="34" charset="0"/>
              <a:buChar char="•"/>
              <a:tabLst>
                <a:tab pos="457200" algn="l"/>
              </a:tabLst>
            </a:pPr>
            <a:r>
              <a:rPr lang="es-ES" sz="900" dirty="0">
                <a:solidFill>
                  <a:srgbClr val="000078"/>
                </a:solidFill>
                <a:latin typeface="Arial" panose="020B0604020202020204" pitchFamily="34" charset="0"/>
                <a:ea typeface="Times New Roman" panose="02020603050405020304" pitchFamily="18" charset="0"/>
                <a:cs typeface="Arial" panose="020B0604020202020204" pitchFamily="34" charset="0"/>
              </a:rPr>
              <a:t>Colaborar con organizaciones y agencias externas para asegurar que los pacientes reciban un apoyo integral y continuo.</a:t>
            </a:r>
            <a:endParaRPr lang="es-ES" sz="900" dirty="0">
              <a:solidFill>
                <a:srgbClr val="000078"/>
              </a:solidFill>
              <a:latin typeface="Arial" panose="020B0604020202020204" pitchFamily="34" charset="0"/>
              <a:ea typeface="Calibri" panose="020F0502020204030204" pitchFamily="34" charset="0"/>
              <a:cs typeface="Arial" panose="020B0604020202020204" pitchFamily="34" charset="0"/>
            </a:endParaRPr>
          </a:p>
        </p:txBody>
      </p:sp>
      <p:sp>
        <p:nvSpPr>
          <p:cNvPr id="7" name="Google Shape;183;p23">
            <a:extLst>
              <a:ext uri="{FF2B5EF4-FFF2-40B4-BE49-F238E27FC236}">
                <a16:creationId xmlns:a16="http://schemas.microsoft.com/office/drawing/2014/main" id="{53F23E02-9E84-47DF-93B8-FE9BAAE25EAB}"/>
              </a:ext>
            </a:extLst>
          </p:cNvPr>
          <p:cNvSpPr txBox="1"/>
          <p:nvPr/>
        </p:nvSpPr>
        <p:spPr>
          <a:xfrm>
            <a:off x="717692" y="895925"/>
            <a:ext cx="8144954" cy="57874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400" b="1" dirty="0">
                <a:solidFill>
                  <a:srgbClr val="000078"/>
                </a:solidFill>
              </a:rPr>
              <a:t>Responsabilidades asociadas a las Funciones del TSS</a:t>
            </a:r>
            <a:endParaRPr sz="2400" b="1" dirty="0">
              <a:solidFill>
                <a:srgbClr val="000078"/>
              </a:solidFill>
            </a:endParaRPr>
          </a:p>
        </p:txBody>
      </p:sp>
      <p:pic>
        <p:nvPicPr>
          <p:cNvPr id="8" name="Imagen 7">
            <a:extLst>
              <a:ext uri="{FF2B5EF4-FFF2-40B4-BE49-F238E27FC236}">
                <a16:creationId xmlns:a16="http://schemas.microsoft.com/office/drawing/2014/main" id="{1E02F848-0F44-4A70-9A75-542D3FDAAA09}"/>
              </a:ext>
            </a:extLst>
          </p:cNvPr>
          <p:cNvPicPr>
            <a:picLocks noChangeAspect="1"/>
          </p:cNvPicPr>
          <p:nvPr/>
        </p:nvPicPr>
        <p:blipFill>
          <a:blip r:embed="rId3"/>
          <a:stretch>
            <a:fillRect/>
          </a:stretch>
        </p:blipFill>
        <p:spPr>
          <a:xfrm>
            <a:off x="0" y="0"/>
            <a:ext cx="9144000" cy="883025"/>
          </a:xfrm>
          <a:prstGeom prst="rect">
            <a:avLst/>
          </a:prstGeom>
        </p:spPr>
      </p:pic>
      <p:grpSp>
        <p:nvGrpSpPr>
          <p:cNvPr id="43" name="Grupo 42">
            <a:extLst>
              <a:ext uri="{FF2B5EF4-FFF2-40B4-BE49-F238E27FC236}">
                <a16:creationId xmlns:a16="http://schemas.microsoft.com/office/drawing/2014/main" id="{984B9DB4-6B32-4F55-9310-7B6DD67C2DF9}"/>
              </a:ext>
            </a:extLst>
          </p:cNvPr>
          <p:cNvGrpSpPr/>
          <p:nvPr/>
        </p:nvGrpSpPr>
        <p:grpSpPr>
          <a:xfrm>
            <a:off x="758796" y="1411635"/>
            <a:ext cx="7913077" cy="1401811"/>
            <a:chOff x="758796" y="1411635"/>
            <a:chExt cx="7913077" cy="1401811"/>
          </a:xfrm>
        </p:grpSpPr>
        <p:pic>
          <p:nvPicPr>
            <p:cNvPr id="8194" name="Picture 2" descr="900+ Simbolo Femenino Y Masculino Fotografías de stock ...">
              <a:extLst>
                <a:ext uri="{FF2B5EF4-FFF2-40B4-BE49-F238E27FC236}">
                  <a16:creationId xmlns:a16="http://schemas.microsoft.com/office/drawing/2014/main" id="{18475F57-ACBC-4CAC-93D9-E50A1D58EA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0651" y="1828233"/>
              <a:ext cx="1026150" cy="96578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ujer sentada en silla de ruedas Persona discapacitada Icono de  recuperación aislado sobre fondo blanco | Vector Premium">
              <a:extLst>
                <a:ext uri="{FF2B5EF4-FFF2-40B4-BE49-F238E27FC236}">
                  <a16:creationId xmlns:a16="http://schemas.microsoft.com/office/drawing/2014/main" id="{BC752EC8-0EEB-4E18-A384-AA8048640E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5905" y="1832779"/>
              <a:ext cx="829998" cy="94823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Enfermera Y Paciente Masculinos Del Vector En Gente Isométrica De La Silla  De Ruedas Ilustración del Vector - Ilustración de hembra, profesional:  95131906">
              <a:extLst>
                <a:ext uri="{FF2B5EF4-FFF2-40B4-BE49-F238E27FC236}">
                  <a16:creationId xmlns:a16="http://schemas.microsoft.com/office/drawing/2014/main" id="{084DD1D5-D2C5-40DA-9704-5946A9ACE7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5370" y="1754300"/>
              <a:ext cx="974745" cy="1029727"/>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Vectores e ilustraciones de Camilla Hospital para descargar ...">
              <a:extLst>
                <a:ext uri="{FF2B5EF4-FFF2-40B4-BE49-F238E27FC236}">
                  <a16:creationId xmlns:a16="http://schemas.microsoft.com/office/drawing/2014/main" id="{B82CEB57-38C9-4684-B4C4-EC957D9144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1498" y="1800346"/>
              <a:ext cx="1447947" cy="101310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Conector recto 14">
              <a:extLst>
                <a:ext uri="{FF2B5EF4-FFF2-40B4-BE49-F238E27FC236}">
                  <a16:creationId xmlns:a16="http://schemas.microsoft.com/office/drawing/2014/main" id="{64862A92-0FC4-4363-B9DB-7396E4992EBA}"/>
                </a:ext>
              </a:extLst>
            </p:cNvPr>
            <p:cNvCxnSpPr>
              <a:cxnSpLocks/>
            </p:cNvCxnSpPr>
            <p:nvPr/>
          </p:nvCxnSpPr>
          <p:spPr>
            <a:xfrm>
              <a:off x="8348316" y="1601453"/>
              <a:ext cx="32355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93B458B9-246D-4210-9E6B-ED5E07E18EB7}"/>
                </a:ext>
              </a:extLst>
            </p:cNvPr>
            <p:cNvCxnSpPr>
              <a:cxnSpLocks/>
            </p:cNvCxnSpPr>
            <p:nvPr/>
          </p:nvCxnSpPr>
          <p:spPr>
            <a:xfrm>
              <a:off x="8664839" y="1608487"/>
              <a:ext cx="0" cy="114186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AB39F5FF-CC5A-4AB2-BBB4-454360AF76F7}"/>
                </a:ext>
              </a:extLst>
            </p:cNvPr>
            <p:cNvCxnSpPr>
              <a:cxnSpLocks/>
            </p:cNvCxnSpPr>
            <p:nvPr/>
          </p:nvCxnSpPr>
          <p:spPr>
            <a:xfrm>
              <a:off x="758796" y="2781013"/>
              <a:ext cx="790604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4B3A9808-EDA4-4D6D-AE33-1BB08C0C6E39}"/>
                </a:ext>
              </a:extLst>
            </p:cNvPr>
            <p:cNvCxnSpPr>
              <a:cxnSpLocks/>
            </p:cNvCxnSpPr>
            <p:nvPr/>
          </p:nvCxnSpPr>
          <p:spPr>
            <a:xfrm>
              <a:off x="758796" y="1587384"/>
              <a:ext cx="0" cy="121199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D1545920-CD39-467A-9AD8-F34C58D25CDF}"/>
                </a:ext>
              </a:extLst>
            </p:cNvPr>
            <p:cNvCxnSpPr>
              <a:cxnSpLocks/>
            </p:cNvCxnSpPr>
            <p:nvPr/>
          </p:nvCxnSpPr>
          <p:spPr>
            <a:xfrm>
              <a:off x="766069" y="1608486"/>
              <a:ext cx="32355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45FB34D8-8180-4B96-A8CC-40420B098662}"/>
                </a:ext>
              </a:extLst>
            </p:cNvPr>
            <p:cNvCxnSpPr>
              <a:cxnSpLocks/>
            </p:cNvCxnSpPr>
            <p:nvPr/>
          </p:nvCxnSpPr>
          <p:spPr>
            <a:xfrm>
              <a:off x="2478243" y="1619976"/>
              <a:ext cx="85725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DD2D7002-1FC3-4623-8334-C74BD7CD8BFA}"/>
                </a:ext>
              </a:extLst>
            </p:cNvPr>
            <p:cNvCxnSpPr>
              <a:cxnSpLocks/>
            </p:cNvCxnSpPr>
            <p:nvPr/>
          </p:nvCxnSpPr>
          <p:spPr>
            <a:xfrm flipV="1">
              <a:off x="5428970" y="1593285"/>
              <a:ext cx="1072538" cy="656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CuadroTexto 20">
              <a:extLst>
                <a:ext uri="{FF2B5EF4-FFF2-40B4-BE49-F238E27FC236}">
                  <a16:creationId xmlns:a16="http://schemas.microsoft.com/office/drawing/2014/main" id="{39010809-9D39-4E72-ACB0-411C77106322}"/>
                </a:ext>
              </a:extLst>
            </p:cNvPr>
            <p:cNvSpPr txBox="1"/>
            <p:nvPr/>
          </p:nvSpPr>
          <p:spPr>
            <a:xfrm>
              <a:off x="1082950" y="1441023"/>
              <a:ext cx="1387219" cy="400110"/>
            </a:xfrm>
            <a:prstGeom prst="rect">
              <a:avLst/>
            </a:prstGeom>
            <a:noFill/>
          </p:spPr>
          <p:txBody>
            <a:bodyPr wrap="square" rtlCol="0">
              <a:spAutoFit/>
            </a:bodyPr>
            <a:lstStyle/>
            <a:p>
              <a:pPr algn="ctr"/>
              <a:r>
                <a:rPr lang="es-ES" sz="1000" b="1" dirty="0">
                  <a:solidFill>
                    <a:srgbClr val="000078"/>
                  </a:solidFill>
                </a:rPr>
                <a:t>Necesidades</a:t>
              </a:r>
              <a:r>
                <a:rPr lang="es-ES" sz="1000" dirty="0">
                  <a:solidFill>
                    <a:srgbClr val="000078"/>
                  </a:solidFill>
                </a:rPr>
                <a:t> de soporte, atención</a:t>
              </a:r>
            </a:p>
          </p:txBody>
        </p:sp>
        <p:sp>
          <p:nvSpPr>
            <p:cNvPr id="31" name="CuadroTexto 30">
              <a:extLst>
                <a:ext uri="{FF2B5EF4-FFF2-40B4-BE49-F238E27FC236}">
                  <a16:creationId xmlns:a16="http://schemas.microsoft.com/office/drawing/2014/main" id="{8F586036-8807-43D5-B879-10823B5405FA}"/>
                </a:ext>
              </a:extLst>
            </p:cNvPr>
            <p:cNvSpPr txBox="1"/>
            <p:nvPr/>
          </p:nvSpPr>
          <p:spPr>
            <a:xfrm>
              <a:off x="3413229" y="1428122"/>
              <a:ext cx="1696030" cy="400110"/>
            </a:xfrm>
            <a:prstGeom prst="rect">
              <a:avLst/>
            </a:prstGeom>
            <a:noFill/>
          </p:spPr>
          <p:txBody>
            <a:bodyPr wrap="square" rtlCol="0">
              <a:spAutoFit/>
            </a:bodyPr>
            <a:lstStyle/>
            <a:p>
              <a:pPr algn="ctr"/>
              <a:r>
                <a:rPr lang="es-ES" sz="1000" b="1" dirty="0">
                  <a:solidFill>
                    <a:srgbClr val="000078"/>
                  </a:solidFill>
                </a:rPr>
                <a:t>Servicios</a:t>
              </a:r>
              <a:r>
                <a:rPr lang="es-ES" sz="1000" dirty="0">
                  <a:solidFill>
                    <a:srgbClr val="000078"/>
                  </a:solidFill>
                </a:rPr>
                <a:t> para hacer frente a las necesidades</a:t>
              </a:r>
            </a:p>
          </p:txBody>
        </p:sp>
        <p:sp>
          <p:nvSpPr>
            <p:cNvPr id="32" name="CuadroTexto 31">
              <a:extLst>
                <a:ext uri="{FF2B5EF4-FFF2-40B4-BE49-F238E27FC236}">
                  <a16:creationId xmlns:a16="http://schemas.microsoft.com/office/drawing/2014/main" id="{3AE76989-AD10-439A-9ADA-DE0DDCD13B32}"/>
                </a:ext>
              </a:extLst>
            </p:cNvPr>
            <p:cNvSpPr txBox="1"/>
            <p:nvPr/>
          </p:nvSpPr>
          <p:spPr>
            <a:xfrm>
              <a:off x="6606587" y="1411635"/>
              <a:ext cx="1387219" cy="400110"/>
            </a:xfrm>
            <a:prstGeom prst="rect">
              <a:avLst/>
            </a:prstGeom>
            <a:noFill/>
          </p:spPr>
          <p:txBody>
            <a:bodyPr wrap="square" rtlCol="0">
              <a:spAutoFit/>
            </a:bodyPr>
            <a:lstStyle/>
            <a:p>
              <a:pPr algn="ctr"/>
              <a:r>
                <a:rPr lang="es-ES" sz="1000" b="1" dirty="0">
                  <a:solidFill>
                    <a:srgbClr val="000078"/>
                  </a:solidFill>
                </a:rPr>
                <a:t>Recursos</a:t>
              </a:r>
              <a:r>
                <a:rPr lang="es-ES" sz="1000" dirty="0">
                  <a:solidFill>
                    <a:srgbClr val="000078"/>
                  </a:solidFill>
                </a:rPr>
                <a:t> para producir servicios</a:t>
              </a:r>
            </a:p>
          </p:txBody>
        </p:sp>
      </p:grpSp>
    </p:spTree>
    <p:extLst>
      <p:ext uri="{BB962C8B-B14F-4D97-AF65-F5344CB8AC3E}">
        <p14:creationId xmlns:p14="http://schemas.microsoft.com/office/powerpoint/2010/main" val="1992963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7"/>
        <p:cNvGrpSpPr/>
        <p:nvPr/>
      </p:nvGrpSpPr>
      <p:grpSpPr>
        <a:xfrm>
          <a:off x="0" y="0"/>
          <a:ext cx="0" cy="0"/>
          <a:chOff x="0" y="0"/>
          <a:chExt cx="0" cy="0"/>
        </a:xfrm>
      </p:grpSpPr>
      <p:pic>
        <p:nvPicPr>
          <p:cNvPr id="9" name="Imagen 8">
            <a:extLst>
              <a:ext uri="{FF2B5EF4-FFF2-40B4-BE49-F238E27FC236}">
                <a16:creationId xmlns:a16="http://schemas.microsoft.com/office/drawing/2014/main" id="{F73FCCA5-09FA-4D17-804B-4071565D1DB7}"/>
              </a:ext>
            </a:extLst>
          </p:cNvPr>
          <p:cNvPicPr>
            <a:picLocks noChangeAspect="1"/>
          </p:cNvPicPr>
          <p:nvPr/>
        </p:nvPicPr>
        <p:blipFill>
          <a:blip r:embed="rId3"/>
          <a:stretch>
            <a:fillRect/>
          </a:stretch>
        </p:blipFill>
        <p:spPr>
          <a:xfrm>
            <a:off x="0" y="0"/>
            <a:ext cx="9144000" cy="883025"/>
          </a:xfrm>
          <a:prstGeom prst="rect">
            <a:avLst/>
          </a:prstGeom>
        </p:spPr>
      </p:pic>
      <p:sp>
        <p:nvSpPr>
          <p:cNvPr id="2" name="CuadroTexto 1">
            <a:extLst>
              <a:ext uri="{FF2B5EF4-FFF2-40B4-BE49-F238E27FC236}">
                <a16:creationId xmlns:a16="http://schemas.microsoft.com/office/drawing/2014/main" id="{08FFAA9E-5E7A-4275-9578-7CDFC8F0A338}"/>
              </a:ext>
            </a:extLst>
          </p:cNvPr>
          <p:cNvSpPr txBox="1"/>
          <p:nvPr/>
        </p:nvSpPr>
        <p:spPr>
          <a:xfrm>
            <a:off x="4338055" y="1048083"/>
            <a:ext cx="4559760" cy="523220"/>
          </a:xfrm>
          <a:prstGeom prst="rect">
            <a:avLst/>
          </a:prstGeom>
          <a:noFill/>
        </p:spPr>
        <p:txBody>
          <a:bodyPr wrap="square" rtlCol="0">
            <a:spAutoFit/>
          </a:bodyPr>
          <a:lstStyle/>
          <a:p>
            <a:r>
              <a:rPr lang="es-ES" b="1" dirty="0">
                <a:solidFill>
                  <a:srgbClr val="000078"/>
                </a:solidFill>
              </a:rPr>
              <a:t>CARTERA DE SERVICIOS Y </a:t>
            </a:r>
          </a:p>
          <a:p>
            <a:r>
              <a:rPr lang="es-ES" b="1" dirty="0">
                <a:solidFill>
                  <a:srgbClr val="000078"/>
                </a:solidFill>
              </a:rPr>
              <a:t>CATÁLOGO DE PRESTACIONES</a:t>
            </a:r>
          </a:p>
        </p:txBody>
      </p:sp>
      <p:pic>
        <p:nvPicPr>
          <p:cNvPr id="3" name="Imagen 2">
            <a:extLst>
              <a:ext uri="{FF2B5EF4-FFF2-40B4-BE49-F238E27FC236}">
                <a16:creationId xmlns:a16="http://schemas.microsoft.com/office/drawing/2014/main" id="{37B08C4C-A598-4D1A-A275-4D581615D555}"/>
              </a:ext>
            </a:extLst>
          </p:cNvPr>
          <p:cNvPicPr>
            <a:picLocks noChangeAspect="1"/>
          </p:cNvPicPr>
          <p:nvPr/>
        </p:nvPicPr>
        <p:blipFill>
          <a:blip r:embed="rId4"/>
          <a:stretch>
            <a:fillRect/>
          </a:stretch>
        </p:blipFill>
        <p:spPr>
          <a:xfrm>
            <a:off x="246185" y="953521"/>
            <a:ext cx="3730807" cy="3730807"/>
          </a:xfrm>
          <a:prstGeom prst="rect">
            <a:avLst/>
          </a:prstGeom>
        </p:spPr>
      </p:pic>
      <p:sp>
        <p:nvSpPr>
          <p:cNvPr id="17" name="CuadroTexto 16">
            <a:extLst>
              <a:ext uri="{FF2B5EF4-FFF2-40B4-BE49-F238E27FC236}">
                <a16:creationId xmlns:a16="http://schemas.microsoft.com/office/drawing/2014/main" id="{B9C85A7A-ED8E-48E8-A827-619C8519BFFB}"/>
              </a:ext>
            </a:extLst>
          </p:cNvPr>
          <p:cNvSpPr txBox="1"/>
          <p:nvPr/>
        </p:nvSpPr>
        <p:spPr>
          <a:xfrm>
            <a:off x="4338055" y="1736362"/>
            <a:ext cx="4559760" cy="646331"/>
          </a:xfrm>
          <a:prstGeom prst="rect">
            <a:avLst/>
          </a:prstGeom>
          <a:noFill/>
        </p:spPr>
        <p:txBody>
          <a:bodyPr wrap="square" rtlCol="0">
            <a:spAutoFit/>
          </a:bodyPr>
          <a:lstStyle/>
          <a:p>
            <a:r>
              <a:rPr lang="es-ES" sz="1200" dirty="0">
                <a:solidFill>
                  <a:srgbClr val="000078"/>
                </a:solidFill>
              </a:rPr>
              <a:t>Son las herramientas fundamentales para estructurar y organizar los servicios ofrecidos en el ámbito del trabajo social sanitario. </a:t>
            </a:r>
          </a:p>
        </p:txBody>
      </p:sp>
      <p:sp>
        <p:nvSpPr>
          <p:cNvPr id="18" name="CuadroTexto 17">
            <a:extLst>
              <a:ext uri="{FF2B5EF4-FFF2-40B4-BE49-F238E27FC236}">
                <a16:creationId xmlns:a16="http://schemas.microsoft.com/office/drawing/2014/main" id="{B8AF96C9-FAFF-4667-817B-DAD1C0ECF734}"/>
              </a:ext>
            </a:extLst>
          </p:cNvPr>
          <p:cNvSpPr txBox="1"/>
          <p:nvPr/>
        </p:nvSpPr>
        <p:spPr>
          <a:xfrm>
            <a:off x="4338055" y="2468880"/>
            <a:ext cx="4559760" cy="646331"/>
          </a:xfrm>
          <a:prstGeom prst="rect">
            <a:avLst/>
          </a:prstGeom>
          <a:noFill/>
        </p:spPr>
        <p:txBody>
          <a:bodyPr wrap="square" rtlCol="0">
            <a:spAutoFit/>
          </a:bodyPr>
          <a:lstStyle/>
          <a:p>
            <a:r>
              <a:rPr lang="es-ES" sz="1200" dirty="0">
                <a:solidFill>
                  <a:srgbClr val="000078"/>
                </a:solidFill>
              </a:rPr>
              <a:t>Estas herramientas permiten identificar y clasificar los diferentes tipos de prestaciones y servicios disponibles, facilitando así la planificación y gestión eficiente de los recursos.</a:t>
            </a:r>
          </a:p>
        </p:txBody>
      </p:sp>
      <p:sp>
        <p:nvSpPr>
          <p:cNvPr id="19" name="Rectángulo 18">
            <a:extLst>
              <a:ext uri="{FF2B5EF4-FFF2-40B4-BE49-F238E27FC236}">
                <a16:creationId xmlns:a16="http://schemas.microsoft.com/office/drawing/2014/main" id="{A307179E-DFF2-4163-98F7-4843329FF8F7}"/>
              </a:ext>
            </a:extLst>
          </p:cNvPr>
          <p:cNvSpPr/>
          <p:nvPr/>
        </p:nvSpPr>
        <p:spPr>
          <a:xfrm>
            <a:off x="7475631" y="4425485"/>
            <a:ext cx="1422184" cy="246221"/>
          </a:xfrm>
          <a:prstGeom prst="rect">
            <a:avLst/>
          </a:prstGeom>
        </p:spPr>
        <p:txBody>
          <a:bodyPr wrap="none">
            <a:spAutoFit/>
          </a:bodyPr>
          <a:lstStyle/>
          <a:p>
            <a:pPr algn="r"/>
            <a:r>
              <a:rPr lang="es-ES" sz="1000" dirty="0">
                <a:solidFill>
                  <a:srgbClr val="000078"/>
                </a:solidFill>
              </a:rPr>
              <a:t>Dolors Colom </a:t>
            </a:r>
            <a:r>
              <a:rPr lang="es-ES" sz="1000" dirty="0" err="1">
                <a:solidFill>
                  <a:srgbClr val="000078"/>
                </a:solidFill>
              </a:rPr>
              <a:t>Masfret</a:t>
            </a:r>
            <a:endParaRPr lang="es-ES" sz="1000" dirty="0">
              <a:solidFill>
                <a:srgbClr val="000078"/>
              </a:solidFill>
            </a:endParaRPr>
          </a:p>
        </p:txBody>
      </p:sp>
      <p:sp>
        <p:nvSpPr>
          <p:cNvPr id="20" name="CuadroTexto 19">
            <a:extLst>
              <a:ext uri="{FF2B5EF4-FFF2-40B4-BE49-F238E27FC236}">
                <a16:creationId xmlns:a16="http://schemas.microsoft.com/office/drawing/2014/main" id="{535A1CD9-1928-4BCB-B27E-F67506EB44E3}"/>
              </a:ext>
            </a:extLst>
          </p:cNvPr>
          <p:cNvSpPr txBox="1"/>
          <p:nvPr/>
        </p:nvSpPr>
        <p:spPr>
          <a:xfrm>
            <a:off x="4738255" y="3163600"/>
            <a:ext cx="4159560" cy="1169551"/>
          </a:xfrm>
          <a:prstGeom prst="rect">
            <a:avLst/>
          </a:prstGeom>
          <a:noFill/>
        </p:spPr>
        <p:txBody>
          <a:bodyPr wrap="square" rtlCol="0">
            <a:spAutoFit/>
          </a:bodyPr>
          <a:lstStyle/>
          <a:p>
            <a:r>
              <a:rPr lang="es-ES" dirty="0">
                <a:solidFill>
                  <a:srgbClr val="000078"/>
                </a:solidFill>
              </a:rPr>
              <a:t>Análisis de necesidades</a:t>
            </a:r>
          </a:p>
          <a:p>
            <a:r>
              <a:rPr lang="es-ES" dirty="0">
                <a:solidFill>
                  <a:srgbClr val="000078"/>
                </a:solidFill>
              </a:rPr>
              <a:t>Definir los servicios necesarios</a:t>
            </a:r>
          </a:p>
          <a:p>
            <a:r>
              <a:rPr lang="es-ES" dirty="0">
                <a:solidFill>
                  <a:srgbClr val="000078"/>
                </a:solidFill>
              </a:rPr>
              <a:t>Identificar los recursos</a:t>
            </a:r>
          </a:p>
          <a:p>
            <a:r>
              <a:rPr lang="es-ES" dirty="0">
                <a:solidFill>
                  <a:srgbClr val="000078"/>
                </a:solidFill>
              </a:rPr>
              <a:t>Definir procesos / protocolos y procedimientos</a:t>
            </a:r>
          </a:p>
          <a:p>
            <a:r>
              <a:rPr lang="es-ES" dirty="0">
                <a:solidFill>
                  <a:srgbClr val="000078"/>
                </a:solidFill>
              </a:rPr>
              <a:t>Evaluar los resultados</a:t>
            </a:r>
          </a:p>
        </p:txBody>
      </p:sp>
      <p:sp>
        <p:nvSpPr>
          <p:cNvPr id="10" name="CuadroTexto 9">
            <a:extLst>
              <a:ext uri="{FF2B5EF4-FFF2-40B4-BE49-F238E27FC236}">
                <a16:creationId xmlns:a16="http://schemas.microsoft.com/office/drawing/2014/main" id="{3C240218-7D0D-43E3-9440-E3CF2D9F2F5F}"/>
              </a:ext>
            </a:extLst>
          </p:cNvPr>
          <p:cNvSpPr txBox="1"/>
          <p:nvPr/>
        </p:nvSpPr>
        <p:spPr>
          <a:xfrm>
            <a:off x="1581118" y="4456262"/>
            <a:ext cx="2250831" cy="215444"/>
          </a:xfrm>
          <a:prstGeom prst="rect">
            <a:avLst/>
          </a:prstGeom>
          <a:noFill/>
        </p:spPr>
        <p:txBody>
          <a:bodyPr wrap="square" rtlCol="0">
            <a:spAutoFit/>
          </a:bodyPr>
          <a:lstStyle/>
          <a:p>
            <a:r>
              <a:rPr lang="es-ES" sz="800" dirty="0">
                <a:solidFill>
                  <a:srgbClr val="000078"/>
                </a:solidFill>
              </a:rPr>
              <a:t>Imagen realizada con IA (</a:t>
            </a:r>
            <a:r>
              <a:rPr lang="es-ES" sz="800" dirty="0" err="1">
                <a:solidFill>
                  <a:srgbClr val="000078"/>
                </a:solidFill>
              </a:rPr>
              <a:t>Coplilot</a:t>
            </a:r>
            <a:r>
              <a:rPr lang="es-ES" sz="800" dirty="0">
                <a:solidFill>
                  <a:srgbClr val="000078"/>
                </a:solidFill>
              </a:rPr>
              <a:t>)</a:t>
            </a:r>
          </a:p>
        </p:txBody>
      </p:sp>
    </p:spTree>
    <p:extLst>
      <p:ext uri="{BB962C8B-B14F-4D97-AF65-F5344CB8AC3E}">
        <p14:creationId xmlns:p14="http://schemas.microsoft.com/office/powerpoint/2010/main" val="2729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4C091957-1C41-4742-A99C-A13C3A5EAF06}"/>
              </a:ext>
            </a:extLst>
          </p:cNvPr>
          <p:cNvPicPr>
            <a:picLocks noChangeAspect="1"/>
          </p:cNvPicPr>
          <p:nvPr/>
        </p:nvPicPr>
        <p:blipFill>
          <a:blip r:embed="rId3"/>
          <a:stretch>
            <a:fillRect/>
          </a:stretch>
        </p:blipFill>
        <p:spPr>
          <a:xfrm>
            <a:off x="0" y="0"/>
            <a:ext cx="9144000" cy="883025"/>
          </a:xfrm>
          <a:prstGeom prst="rect">
            <a:avLst/>
          </a:prstGeom>
        </p:spPr>
      </p:pic>
      <p:grpSp>
        <p:nvGrpSpPr>
          <p:cNvPr id="16" name="Grupo 15">
            <a:extLst>
              <a:ext uri="{FF2B5EF4-FFF2-40B4-BE49-F238E27FC236}">
                <a16:creationId xmlns:a16="http://schemas.microsoft.com/office/drawing/2014/main" id="{04382BDC-2ADA-418A-9DB0-917D077E829D}"/>
              </a:ext>
            </a:extLst>
          </p:cNvPr>
          <p:cNvGrpSpPr/>
          <p:nvPr/>
        </p:nvGrpSpPr>
        <p:grpSpPr>
          <a:xfrm>
            <a:off x="157051" y="773037"/>
            <a:ext cx="8829898" cy="774317"/>
            <a:chOff x="200340" y="855351"/>
            <a:chExt cx="8829898" cy="774317"/>
          </a:xfrm>
        </p:grpSpPr>
        <p:sp>
          <p:nvSpPr>
            <p:cNvPr id="3" name="Rectángulo 2">
              <a:extLst>
                <a:ext uri="{FF2B5EF4-FFF2-40B4-BE49-F238E27FC236}">
                  <a16:creationId xmlns:a16="http://schemas.microsoft.com/office/drawing/2014/main" id="{88E95135-A99F-40A2-85E2-A3BA42EE40EE}"/>
                </a:ext>
              </a:extLst>
            </p:cNvPr>
            <p:cNvSpPr/>
            <p:nvPr/>
          </p:nvSpPr>
          <p:spPr>
            <a:xfrm>
              <a:off x="200340" y="930117"/>
              <a:ext cx="3667348" cy="60007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pPr>
              <a:r>
                <a:rPr lang="es-ES" sz="825" dirty="0">
                  <a:solidFill>
                    <a:schemeClr val="tx1"/>
                  </a:solidFill>
                </a:rPr>
                <a:t>Protocolo de TSS para personas mayores de 75 años que viven solas en el medio rural y tienen riesgo de entrar en situación de soledad no deseada de acuerdo con el historial medico del servicio de atención primaria</a:t>
              </a:r>
              <a:endParaRPr lang="es-ES" sz="825"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ángulo 8">
              <a:extLst>
                <a:ext uri="{FF2B5EF4-FFF2-40B4-BE49-F238E27FC236}">
                  <a16:creationId xmlns:a16="http://schemas.microsoft.com/office/drawing/2014/main" id="{A480601F-0B53-4204-BC53-F47C70976F2D}"/>
                </a:ext>
              </a:extLst>
            </p:cNvPr>
            <p:cNvSpPr/>
            <p:nvPr/>
          </p:nvSpPr>
          <p:spPr>
            <a:xfrm>
              <a:off x="3967586" y="855351"/>
              <a:ext cx="5062652" cy="77431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sz="900" dirty="0">
                <a:solidFill>
                  <a:srgbClr val="FF0000"/>
                </a:solidFill>
              </a:endParaRPr>
            </a:p>
            <a:p>
              <a:pPr algn="just"/>
              <a:r>
                <a:rPr lang="es-ES" sz="900" dirty="0">
                  <a:solidFill>
                    <a:srgbClr val="FF0000"/>
                  </a:solidFill>
                </a:rPr>
                <a:t>Servicio de apoyo psicosocial a personas mayores de 75 años que viven solas en el medio rural con riesgo de entrar en situación de soledad no deseada de acuerdo con el historial médico del servicio de atención primaria para que adquieran confianza en sí mismos y superen los miedos para establecer relaciones sociales dentro de la localidad/barrio </a:t>
              </a:r>
              <a:endParaRPr lang="es-ES" sz="9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es-ES" sz="825" dirty="0">
                <a:solidFill>
                  <a:srgbClr val="002060"/>
                </a:solidFill>
              </a:endParaRPr>
            </a:p>
          </p:txBody>
        </p:sp>
      </p:grpSp>
      <p:grpSp>
        <p:nvGrpSpPr>
          <p:cNvPr id="17" name="Grupo 16">
            <a:extLst>
              <a:ext uri="{FF2B5EF4-FFF2-40B4-BE49-F238E27FC236}">
                <a16:creationId xmlns:a16="http://schemas.microsoft.com/office/drawing/2014/main" id="{BB75A93D-2A69-4AD1-B8DA-F89C8BFD2851}"/>
              </a:ext>
            </a:extLst>
          </p:cNvPr>
          <p:cNvGrpSpPr/>
          <p:nvPr/>
        </p:nvGrpSpPr>
        <p:grpSpPr>
          <a:xfrm>
            <a:off x="157050" y="1619364"/>
            <a:ext cx="8829898" cy="601868"/>
            <a:chOff x="291994" y="1716960"/>
            <a:chExt cx="8762795" cy="601868"/>
          </a:xfrm>
        </p:grpSpPr>
        <p:sp>
          <p:nvSpPr>
            <p:cNvPr id="4" name="Rectángulo 3">
              <a:extLst>
                <a:ext uri="{FF2B5EF4-FFF2-40B4-BE49-F238E27FC236}">
                  <a16:creationId xmlns:a16="http://schemas.microsoft.com/office/drawing/2014/main" id="{600A14F0-F165-4E4A-B76F-1256E7A38B21}"/>
                </a:ext>
              </a:extLst>
            </p:cNvPr>
            <p:cNvSpPr/>
            <p:nvPr/>
          </p:nvSpPr>
          <p:spPr>
            <a:xfrm>
              <a:off x="291994" y="1718753"/>
              <a:ext cx="3639478" cy="60007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pPr>
              <a:r>
                <a:rPr lang="es-ES" sz="825" dirty="0">
                  <a:solidFill>
                    <a:schemeClr val="tx1"/>
                  </a:solidFill>
                </a:rPr>
                <a:t>Protocolo de TSS para personas mayores de 80 años con diagnóstico de problemas de traumatología que les impide mantener una vida social activa por problemas de movilidad en su hábitat habitual</a:t>
              </a:r>
              <a:endParaRPr lang="es-ES" sz="825"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a:extLst>
                <a:ext uri="{FF2B5EF4-FFF2-40B4-BE49-F238E27FC236}">
                  <a16:creationId xmlns:a16="http://schemas.microsoft.com/office/drawing/2014/main" id="{44942907-7A31-4859-8607-974505409FB0}"/>
                </a:ext>
              </a:extLst>
            </p:cNvPr>
            <p:cNvSpPr/>
            <p:nvPr/>
          </p:nvSpPr>
          <p:spPr>
            <a:xfrm>
              <a:off x="4044153" y="1716960"/>
              <a:ext cx="5010636" cy="60007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900" dirty="0">
                  <a:solidFill>
                    <a:srgbClr val="FF0000"/>
                  </a:solidFill>
                  <a:latin typeface="Arial" panose="020B0604020202020204" pitchFamily="34" charset="0"/>
                  <a:ea typeface="Calibri" panose="020F0502020204030204" pitchFamily="34" charset="0"/>
                </a:rPr>
                <a:t>Servicio de apoyo psicosocial a personas mayores con problemas de traumatología que les impide mantener una vida social activa para que afronten los ejercicios de rehabilitación prescritos aprovechando la oportunidad para establecer relaciones sociales</a:t>
              </a:r>
              <a:endParaRPr lang="es-ES" sz="900" dirty="0">
                <a:solidFill>
                  <a:srgbClr val="FF0000"/>
                </a:solidFill>
              </a:endParaRPr>
            </a:p>
          </p:txBody>
        </p:sp>
      </p:grpSp>
      <p:grpSp>
        <p:nvGrpSpPr>
          <p:cNvPr id="19" name="Grupo 18">
            <a:extLst>
              <a:ext uri="{FF2B5EF4-FFF2-40B4-BE49-F238E27FC236}">
                <a16:creationId xmlns:a16="http://schemas.microsoft.com/office/drawing/2014/main" id="{2F3C31EF-2B57-4014-BD37-55D1EF034C8F}"/>
              </a:ext>
            </a:extLst>
          </p:cNvPr>
          <p:cNvGrpSpPr/>
          <p:nvPr/>
        </p:nvGrpSpPr>
        <p:grpSpPr>
          <a:xfrm>
            <a:off x="157047" y="2267104"/>
            <a:ext cx="8829901" cy="883025"/>
            <a:chOff x="281834" y="3261987"/>
            <a:chExt cx="8772955" cy="883025"/>
          </a:xfrm>
        </p:grpSpPr>
        <p:sp>
          <p:nvSpPr>
            <p:cNvPr id="6" name="Rectángulo 5">
              <a:extLst>
                <a:ext uri="{FF2B5EF4-FFF2-40B4-BE49-F238E27FC236}">
                  <a16:creationId xmlns:a16="http://schemas.microsoft.com/office/drawing/2014/main" id="{9C770C12-83F1-45C4-A581-474C0B6D11C8}"/>
                </a:ext>
              </a:extLst>
            </p:cNvPr>
            <p:cNvSpPr/>
            <p:nvPr/>
          </p:nvSpPr>
          <p:spPr>
            <a:xfrm>
              <a:off x="281834" y="3435511"/>
              <a:ext cx="3653816" cy="60007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825" dirty="0">
                  <a:solidFill>
                    <a:schemeClr val="tx1"/>
                  </a:solidFill>
                </a:rPr>
                <a:t>Protocolo de TSS para mujeres mayores de 70 años del mundo rural con diagnóstico de enfermedades cardiovasculares que requieren una hospitalización y se encuentran en lista de espera</a:t>
              </a:r>
              <a:endParaRPr lang="es-ES" sz="825"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endParaRPr lang="es-ES" sz="825" dirty="0"/>
            </a:p>
          </p:txBody>
        </p:sp>
        <p:sp>
          <p:nvSpPr>
            <p:cNvPr id="12" name="Rectángulo 11">
              <a:extLst>
                <a:ext uri="{FF2B5EF4-FFF2-40B4-BE49-F238E27FC236}">
                  <a16:creationId xmlns:a16="http://schemas.microsoft.com/office/drawing/2014/main" id="{F7EF27EA-61F7-4371-ADAE-2FEB16398354}"/>
                </a:ext>
              </a:extLst>
            </p:cNvPr>
            <p:cNvSpPr/>
            <p:nvPr/>
          </p:nvSpPr>
          <p:spPr>
            <a:xfrm>
              <a:off x="4038344" y="3261987"/>
              <a:ext cx="5016445" cy="88302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endParaRPr lang="es-ES" sz="900" dirty="0">
                <a:solidFill>
                  <a:srgbClr val="FF000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S" sz="900" dirty="0">
                <a:solidFill>
                  <a:srgbClr val="FF000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S" sz="900" dirty="0">
                <a:solidFill>
                  <a:srgbClr val="FF0000"/>
                </a:solidFill>
                <a:latin typeface="Arial" panose="020B0604020202020204" pitchFamily="34" charset="0"/>
                <a:ea typeface="Calibri" panose="020F0502020204030204" pitchFamily="34" charset="0"/>
                <a:cs typeface="Times New Roman" panose="02020603050405020304" pitchFamily="18" charset="0"/>
              </a:endParaRPr>
            </a:p>
            <a:p>
              <a:pPr>
                <a:spcAft>
                  <a:spcPts val="600"/>
                </a:spcAft>
              </a:pPr>
              <a:r>
                <a:rPr lang="es-ES" sz="900" dirty="0">
                  <a:solidFill>
                    <a:srgbClr val="FF0000"/>
                  </a:solidFill>
                  <a:latin typeface="Arial" panose="020B0604020202020204" pitchFamily="34" charset="0"/>
                  <a:ea typeface="Calibri" panose="020F0502020204030204" pitchFamily="34" charset="0"/>
                  <a:cs typeface="Arial" panose="020B0604020202020204" pitchFamily="34" charset="0"/>
                </a:rPr>
                <a:t>Servicio de información y orientación a personas con diagnóstico de enfermedad cardiovascular y se encuentran en lista de espera, para que recaben información institucional sobre el expediente, de acuerdo a los derechos recogidos en el ordenamiento jurídico </a:t>
              </a:r>
            </a:p>
            <a:p>
              <a:r>
                <a:rPr lang="es-ES" sz="900" dirty="0">
                  <a:solidFill>
                    <a:srgbClr val="FF0000"/>
                  </a:solidFill>
                  <a:latin typeface="Arial" panose="020B0604020202020204" pitchFamily="34" charset="0"/>
                  <a:ea typeface="Calibri" panose="020F0502020204030204" pitchFamily="34" charset="0"/>
                  <a:cs typeface="Arial" panose="020B0604020202020204" pitchFamily="34" charset="0"/>
                </a:rPr>
                <a:t>Servicio de apoyo emocional …. para evitar situaciones de estrés y malestar emocional  producido por la situación de espera </a:t>
              </a:r>
            </a:p>
            <a:p>
              <a:endParaRPr lang="es-ES" sz="800" dirty="0">
                <a:solidFill>
                  <a:srgbClr val="FF0000"/>
                </a:solidFill>
              </a:endParaRPr>
            </a:p>
            <a:p>
              <a:pPr>
                <a:spcAft>
                  <a:spcPts val="600"/>
                </a:spcAft>
              </a:pPr>
              <a:endParaRPr lang="es-ES" sz="1000" dirty="0">
                <a:solidFill>
                  <a:srgbClr val="FF000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S" sz="10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900"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endParaRPr lang="es-ES" sz="900" dirty="0">
                <a:solidFill>
                  <a:srgbClr val="FF0000"/>
                </a:solidFill>
              </a:endParaRPr>
            </a:p>
          </p:txBody>
        </p:sp>
      </p:grpSp>
      <p:grpSp>
        <p:nvGrpSpPr>
          <p:cNvPr id="25" name="Grupo 24">
            <a:extLst>
              <a:ext uri="{FF2B5EF4-FFF2-40B4-BE49-F238E27FC236}">
                <a16:creationId xmlns:a16="http://schemas.microsoft.com/office/drawing/2014/main" id="{4F0E5524-C3B2-4FE8-B13B-263F73180670}"/>
              </a:ext>
            </a:extLst>
          </p:cNvPr>
          <p:cNvGrpSpPr/>
          <p:nvPr/>
        </p:nvGrpSpPr>
        <p:grpSpPr>
          <a:xfrm>
            <a:off x="157050" y="3829858"/>
            <a:ext cx="8829899" cy="630393"/>
            <a:chOff x="200337" y="1613129"/>
            <a:chExt cx="8743323" cy="630393"/>
          </a:xfrm>
        </p:grpSpPr>
        <p:sp>
          <p:nvSpPr>
            <p:cNvPr id="26" name="Rectángulo 25">
              <a:extLst>
                <a:ext uri="{FF2B5EF4-FFF2-40B4-BE49-F238E27FC236}">
                  <a16:creationId xmlns:a16="http://schemas.microsoft.com/office/drawing/2014/main" id="{08BA860C-7B73-4A39-B091-355F58E1FEC9}"/>
                </a:ext>
              </a:extLst>
            </p:cNvPr>
            <p:cNvSpPr/>
            <p:nvPr/>
          </p:nvSpPr>
          <p:spPr>
            <a:xfrm>
              <a:off x="200337" y="1643447"/>
              <a:ext cx="3641472" cy="60007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pPr>
              <a:r>
                <a:rPr lang="es-ES" sz="825" dirty="0">
                  <a:solidFill>
                    <a:schemeClr val="tx1"/>
                  </a:solidFill>
                </a:rPr>
                <a:t>Procedimientos de TSS para la atención a personas mayores de 65 años que están pasando por un período de duelo por muerte de la pareja</a:t>
              </a:r>
              <a:endParaRPr lang="es-ES" sz="825"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7" name="Rectángulo 26">
              <a:extLst>
                <a:ext uri="{FF2B5EF4-FFF2-40B4-BE49-F238E27FC236}">
                  <a16:creationId xmlns:a16="http://schemas.microsoft.com/office/drawing/2014/main" id="{754D4C3C-50EF-4B77-9BDB-EEF2C9621FBF}"/>
                </a:ext>
              </a:extLst>
            </p:cNvPr>
            <p:cNvSpPr/>
            <p:nvPr/>
          </p:nvSpPr>
          <p:spPr>
            <a:xfrm>
              <a:off x="3944160" y="1613129"/>
              <a:ext cx="4999500" cy="60007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900" dirty="0">
                  <a:solidFill>
                    <a:srgbClr val="FF0000"/>
                  </a:solidFill>
                  <a:latin typeface="Arial" panose="020B0604020202020204" pitchFamily="34" charset="0"/>
                  <a:cs typeface="Arial" panose="020B0604020202020204" pitchFamily="34" charset="0"/>
                </a:rPr>
                <a:t>Servicio de apoyo psicosocial a personas mayores de 65 años para que afronten los duelos y acepten recibir los apoyos de familiares, grupos de autoayuda y de profesionales especializados en temas de duelo</a:t>
              </a:r>
            </a:p>
          </p:txBody>
        </p:sp>
      </p:grpSp>
      <p:grpSp>
        <p:nvGrpSpPr>
          <p:cNvPr id="28" name="Grupo 27">
            <a:extLst>
              <a:ext uri="{FF2B5EF4-FFF2-40B4-BE49-F238E27FC236}">
                <a16:creationId xmlns:a16="http://schemas.microsoft.com/office/drawing/2014/main" id="{59F7682D-F71B-4452-947C-42D2841A5E97}"/>
              </a:ext>
            </a:extLst>
          </p:cNvPr>
          <p:cNvGrpSpPr/>
          <p:nvPr/>
        </p:nvGrpSpPr>
        <p:grpSpPr>
          <a:xfrm>
            <a:off x="157049" y="3171560"/>
            <a:ext cx="8839467" cy="636867"/>
            <a:chOff x="200338" y="2288034"/>
            <a:chExt cx="8743322" cy="636867"/>
          </a:xfrm>
        </p:grpSpPr>
        <p:sp>
          <p:nvSpPr>
            <p:cNvPr id="29" name="Rectángulo 28">
              <a:extLst>
                <a:ext uri="{FF2B5EF4-FFF2-40B4-BE49-F238E27FC236}">
                  <a16:creationId xmlns:a16="http://schemas.microsoft.com/office/drawing/2014/main" id="{00A658C1-F0D7-44FE-B77A-21D988143C1B}"/>
                </a:ext>
              </a:extLst>
            </p:cNvPr>
            <p:cNvSpPr/>
            <p:nvPr/>
          </p:nvSpPr>
          <p:spPr>
            <a:xfrm>
              <a:off x="200338" y="2288034"/>
              <a:ext cx="3631390" cy="60007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pPr>
              <a:r>
                <a:rPr lang="es-ES" sz="825" dirty="0">
                  <a:solidFill>
                    <a:schemeClr val="tx1"/>
                  </a:solidFill>
                </a:rPr>
                <a:t>Procedimientos de TSS para la atención a jóvenes, hombres y mujeres, de 20 a 40 años con adiciones diversas (alcohol, drogas, sexo) que quieren iniciar procesos de recuperación y desintoxicación</a:t>
              </a:r>
              <a:endParaRPr lang="es-ES" sz="825"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0" name="Rectángulo 29">
              <a:extLst>
                <a:ext uri="{FF2B5EF4-FFF2-40B4-BE49-F238E27FC236}">
                  <a16:creationId xmlns:a16="http://schemas.microsoft.com/office/drawing/2014/main" id="{25CDCFAA-3A2E-42D1-8095-05839EB41E43}"/>
                </a:ext>
              </a:extLst>
            </p:cNvPr>
            <p:cNvSpPr/>
            <p:nvPr/>
          </p:nvSpPr>
          <p:spPr>
            <a:xfrm>
              <a:off x="3949570" y="2324826"/>
              <a:ext cx="4994090" cy="60007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900" dirty="0">
                  <a:solidFill>
                    <a:srgbClr val="FF0000"/>
                  </a:solidFill>
                  <a:latin typeface="Arial" panose="020B0604020202020204" pitchFamily="34" charset="0"/>
                  <a:cs typeface="Arial" panose="020B0604020202020204" pitchFamily="34" charset="0"/>
                </a:rPr>
                <a:t>Servicio de orientación, asesoramiento y educación a personas con diversas adiciones para que acepten los tratamientos y recursos que prestan entidades especializadas en diversas adiciones como proceso idóneo para su rehabilitación</a:t>
              </a:r>
            </a:p>
          </p:txBody>
        </p:sp>
      </p:grpSp>
      <p:grpSp>
        <p:nvGrpSpPr>
          <p:cNvPr id="31" name="Grupo 30">
            <a:extLst>
              <a:ext uri="{FF2B5EF4-FFF2-40B4-BE49-F238E27FC236}">
                <a16:creationId xmlns:a16="http://schemas.microsoft.com/office/drawing/2014/main" id="{4119A385-BB1B-4FED-BA16-7B18B06553A0}"/>
              </a:ext>
            </a:extLst>
          </p:cNvPr>
          <p:cNvGrpSpPr/>
          <p:nvPr/>
        </p:nvGrpSpPr>
        <p:grpSpPr>
          <a:xfrm>
            <a:off x="157049" y="4518474"/>
            <a:ext cx="8839467" cy="602272"/>
            <a:chOff x="200337" y="4431326"/>
            <a:chExt cx="8743325" cy="602272"/>
          </a:xfrm>
        </p:grpSpPr>
        <p:sp>
          <p:nvSpPr>
            <p:cNvPr id="32" name="Rectángulo 31">
              <a:extLst>
                <a:ext uri="{FF2B5EF4-FFF2-40B4-BE49-F238E27FC236}">
                  <a16:creationId xmlns:a16="http://schemas.microsoft.com/office/drawing/2014/main" id="{FDB1BA22-C2FB-4B8F-92AE-48D891606D3A}"/>
                </a:ext>
              </a:extLst>
            </p:cNvPr>
            <p:cNvSpPr/>
            <p:nvPr/>
          </p:nvSpPr>
          <p:spPr>
            <a:xfrm>
              <a:off x="200337" y="4433523"/>
              <a:ext cx="3627461" cy="60007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pPr>
              <a:r>
                <a:rPr lang="es-ES" sz="825" dirty="0">
                  <a:solidFill>
                    <a:schemeClr val="tx1"/>
                  </a:solidFill>
                </a:rPr>
                <a:t>Procedimientos de TSS para la atención a familiares que están atendiendo a enfermos en cuidados paliativos</a:t>
              </a:r>
              <a:endParaRPr lang="es-ES" sz="825"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endParaRPr lang="es-ES" sz="825" dirty="0"/>
            </a:p>
          </p:txBody>
        </p:sp>
        <p:sp>
          <p:nvSpPr>
            <p:cNvPr id="33" name="Rectángulo 32">
              <a:extLst>
                <a:ext uri="{FF2B5EF4-FFF2-40B4-BE49-F238E27FC236}">
                  <a16:creationId xmlns:a16="http://schemas.microsoft.com/office/drawing/2014/main" id="{9662CCBF-CF9B-456A-B0DD-7AC3AEAA269D}"/>
                </a:ext>
              </a:extLst>
            </p:cNvPr>
            <p:cNvSpPr/>
            <p:nvPr/>
          </p:nvSpPr>
          <p:spPr>
            <a:xfrm>
              <a:off x="3949570" y="4431326"/>
              <a:ext cx="4994092" cy="60007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900" dirty="0">
                  <a:solidFill>
                    <a:srgbClr val="FF0000"/>
                  </a:solidFill>
                </a:rPr>
                <a:t>Servicio de orientación, asesoramiento y apoyo a familiares de pacientes en cuidados paliativos para que establezcan una buena relación con el paciente y se vayan preparando para la fase final de la enfermedad</a:t>
              </a:r>
            </a:p>
          </p:txBody>
        </p:sp>
      </p:grpSp>
    </p:spTree>
    <p:extLst>
      <p:ext uri="{BB962C8B-B14F-4D97-AF65-F5344CB8AC3E}">
        <p14:creationId xmlns:p14="http://schemas.microsoft.com/office/powerpoint/2010/main" val="1239823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479D5CF-FFC2-44AF-98B1-37D8F71684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5418" y="1567122"/>
            <a:ext cx="2980054" cy="2296036"/>
          </a:xfrm>
          <a:prstGeom prst="rect">
            <a:avLst/>
          </a:prstGeom>
        </p:spPr>
      </p:pic>
      <p:pic>
        <p:nvPicPr>
          <p:cNvPr id="5" name="Imagen 4">
            <a:extLst>
              <a:ext uri="{FF2B5EF4-FFF2-40B4-BE49-F238E27FC236}">
                <a16:creationId xmlns:a16="http://schemas.microsoft.com/office/drawing/2014/main" id="{99E3BFA5-C6DF-4A95-8285-E944C9AD11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3732"/>
            <a:ext cx="3231476" cy="2540742"/>
          </a:xfrm>
          <a:prstGeom prst="rect">
            <a:avLst/>
          </a:prstGeom>
        </p:spPr>
      </p:pic>
      <p:pic>
        <p:nvPicPr>
          <p:cNvPr id="7" name="Imagen 6">
            <a:extLst>
              <a:ext uri="{FF2B5EF4-FFF2-40B4-BE49-F238E27FC236}">
                <a16:creationId xmlns:a16="http://schemas.microsoft.com/office/drawing/2014/main" id="{1D398330-7977-403B-923E-C143BF5E4F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2041" y="1456769"/>
            <a:ext cx="3112813" cy="2516742"/>
          </a:xfrm>
          <a:prstGeom prst="rect">
            <a:avLst/>
          </a:prstGeom>
        </p:spPr>
      </p:pic>
      <p:pic>
        <p:nvPicPr>
          <p:cNvPr id="2" name="Imagen 1">
            <a:extLst>
              <a:ext uri="{FF2B5EF4-FFF2-40B4-BE49-F238E27FC236}">
                <a16:creationId xmlns:a16="http://schemas.microsoft.com/office/drawing/2014/main" id="{A8C90048-5165-4069-B809-BEB1437985A5}"/>
              </a:ext>
            </a:extLst>
          </p:cNvPr>
          <p:cNvPicPr>
            <a:picLocks noChangeAspect="1"/>
          </p:cNvPicPr>
          <p:nvPr/>
        </p:nvPicPr>
        <p:blipFill>
          <a:blip r:embed="rId5"/>
          <a:stretch>
            <a:fillRect/>
          </a:stretch>
        </p:blipFill>
        <p:spPr>
          <a:xfrm>
            <a:off x="0" y="0"/>
            <a:ext cx="9144000" cy="883920"/>
          </a:xfrm>
          <a:prstGeom prst="rect">
            <a:avLst/>
          </a:prstGeom>
        </p:spPr>
      </p:pic>
    </p:spTree>
    <p:extLst>
      <p:ext uri="{BB962C8B-B14F-4D97-AF65-F5344CB8AC3E}">
        <p14:creationId xmlns:p14="http://schemas.microsoft.com/office/powerpoint/2010/main" val="674267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8C90048-5165-4069-B809-BEB1437985A5}"/>
              </a:ext>
            </a:extLst>
          </p:cNvPr>
          <p:cNvPicPr>
            <a:picLocks noChangeAspect="1"/>
          </p:cNvPicPr>
          <p:nvPr/>
        </p:nvPicPr>
        <p:blipFill>
          <a:blip r:embed="rId2"/>
          <a:stretch>
            <a:fillRect/>
          </a:stretch>
        </p:blipFill>
        <p:spPr>
          <a:xfrm>
            <a:off x="0" y="0"/>
            <a:ext cx="9144000" cy="883920"/>
          </a:xfrm>
          <a:prstGeom prst="rect">
            <a:avLst/>
          </a:prstGeom>
        </p:spPr>
      </p:pic>
      <p:graphicFrame>
        <p:nvGraphicFramePr>
          <p:cNvPr id="8" name="Tabla 7">
            <a:extLst>
              <a:ext uri="{FF2B5EF4-FFF2-40B4-BE49-F238E27FC236}">
                <a16:creationId xmlns:a16="http://schemas.microsoft.com/office/drawing/2014/main" id="{0C4F37AD-0553-4D4D-BB3C-B13290FAA958}"/>
              </a:ext>
            </a:extLst>
          </p:cNvPr>
          <p:cNvGraphicFramePr>
            <a:graphicFrameLocks noGrp="1"/>
          </p:cNvGraphicFramePr>
          <p:nvPr>
            <p:extLst>
              <p:ext uri="{D42A27DB-BD31-4B8C-83A1-F6EECF244321}">
                <p14:modId xmlns:p14="http://schemas.microsoft.com/office/powerpoint/2010/main" val="877361366"/>
              </p:ext>
            </p:extLst>
          </p:nvPr>
        </p:nvGraphicFramePr>
        <p:xfrm>
          <a:off x="145220" y="1324187"/>
          <a:ext cx="4764707" cy="3290170"/>
        </p:xfrm>
        <a:graphic>
          <a:graphicData uri="http://schemas.openxmlformats.org/drawingml/2006/table">
            <a:tbl>
              <a:tblPr>
                <a:tableStyleId>{5C22544A-7EE6-4342-B048-85BDC9FD1C3A}</a:tableStyleId>
              </a:tblPr>
              <a:tblGrid>
                <a:gridCol w="941459">
                  <a:extLst>
                    <a:ext uri="{9D8B030D-6E8A-4147-A177-3AD203B41FA5}">
                      <a16:colId xmlns:a16="http://schemas.microsoft.com/office/drawing/2014/main" val="2811769843"/>
                    </a:ext>
                  </a:extLst>
                </a:gridCol>
                <a:gridCol w="397140">
                  <a:extLst>
                    <a:ext uri="{9D8B030D-6E8A-4147-A177-3AD203B41FA5}">
                      <a16:colId xmlns:a16="http://schemas.microsoft.com/office/drawing/2014/main" val="2503980941"/>
                    </a:ext>
                  </a:extLst>
                </a:gridCol>
                <a:gridCol w="489444">
                  <a:extLst>
                    <a:ext uri="{9D8B030D-6E8A-4147-A177-3AD203B41FA5}">
                      <a16:colId xmlns:a16="http://schemas.microsoft.com/office/drawing/2014/main" val="1178887510"/>
                    </a:ext>
                  </a:extLst>
                </a:gridCol>
                <a:gridCol w="489444">
                  <a:extLst>
                    <a:ext uri="{9D8B030D-6E8A-4147-A177-3AD203B41FA5}">
                      <a16:colId xmlns:a16="http://schemas.microsoft.com/office/drawing/2014/main" val="2795344114"/>
                    </a:ext>
                  </a:extLst>
                </a:gridCol>
                <a:gridCol w="489444">
                  <a:extLst>
                    <a:ext uri="{9D8B030D-6E8A-4147-A177-3AD203B41FA5}">
                      <a16:colId xmlns:a16="http://schemas.microsoft.com/office/drawing/2014/main" val="3224095832"/>
                    </a:ext>
                  </a:extLst>
                </a:gridCol>
                <a:gridCol w="489444">
                  <a:extLst>
                    <a:ext uri="{9D8B030D-6E8A-4147-A177-3AD203B41FA5}">
                      <a16:colId xmlns:a16="http://schemas.microsoft.com/office/drawing/2014/main" val="633857021"/>
                    </a:ext>
                  </a:extLst>
                </a:gridCol>
                <a:gridCol w="489444">
                  <a:extLst>
                    <a:ext uri="{9D8B030D-6E8A-4147-A177-3AD203B41FA5}">
                      <a16:colId xmlns:a16="http://schemas.microsoft.com/office/drawing/2014/main" val="252944545"/>
                    </a:ext>
                  </a:extLst>
                </a:gridCol>
                <a:gridCol w="489444">
                  <a:extLst>
                    <a:ext uri="{9D8B030D-6E8A-4147-A177-3AD203B41FA5}">
                      <a16:colId xmlns:a16="http://schemas.microsoft.com/office/drawing/2014/main" val="568553305"/>
                    </a:ext>
                  </a:extLst>
                </a:gridCol>
                <a:gridCol w="489444">
                  <a:extLst>
                    <a:ext uri="{9D8B030D-6E8A-4147-A177-3AD203B41FA5}">
                      <a16:colId xmlns:a16="http://schemas.microsoft.com/office/drawing/2014/main" val="2562302486"/>
                    </a:ext>
                  </a:extLst>
                </a:gridCol>
              </a:tblGrid>
              <a:tr h="182854">
                <a:tc>
                  <a:txBody>
                    <a:bodyPr/>
                    <a:lstStyle/>
                    <a:p>
                      <a:pPr algn="l" fontAlgn="ctr"/>
                      <a:r>
                        <a:rPr lang="es-ES" sz="700" u="none" strike="noStrike" dirty="0">
                          <a:effectLst/>
                        </a:rPr>
                        <a:t> </a:t>
                      </a:r>
                      <a:endParaRPr lang="es-ES" sz="700" b="0" i="0" u="none" strike="noStrike" dirty="0">
                        <a:solidFill>
                          <a:srgbClr val="546242"/>
                        </a:solidFill>
                        <a:effectLst/>
                        <a:latin typeface="Open Sans"/>
                      </a:endParaRPr>
                    </a:p>
                  </a:txBody>
                  <a:tcPr marL="0" marR="0" marT="0" marB="0" anchor="ctr">
                    <a:solidFill>
                      <a:schemeClr val="accent1">
                        <a:lumMod val="75000"/>
                      </a:schemeClr>
                    </a:solidFill>
                  </a:tcPr>
                </a:tc>
                <a:tc gridSpan="4">
                  <a:txBody>
                    <a:bodyPr/>
                    <a:lstStyle/>
                    <a:p>
                      <a:pPr algn="ctr" fontAlgn="ctr"/>
                      <a:r>
                        <a:rPr lang="es-ES" sz="700" b="1" u="none" strike="noStrike" dirty="0">
                          <a:effectLst/>
                        </a:rPr>
                        <a:t>Públicos-SNS</a:t>
                      </a:r>
                      <a:endParaRPr lang="es-ES" sz="700" b="1" i="0" u="none" strike="noStrike" dirty="0">
                        <a:effectLst/>
                        <a:latin typeface="Open Sans"/>
                      </a:endParaRPr>
                    </a:p>
                  </a:txBody>
                  <a:tcPr marL="0" marR="0" marT="0" marB="0" anchor="ctr">
                    <a:solidFill>
                      <a:schemeClr val="accent1">
                        <a:lumMod val="75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tc gridSpan="4">
                  <a:txBody>
                    <a:bodyPr/>
                    <a:lstStyle/>
                    <a:p>
                      <a:pPr algn="ctr" fontAlgn="ctr"/>
                      <a:r>
                        <a:rPr lang="es-ES" sz="700" b="1" u="none" strike="noStrike" dirty="0">
                          <a:effectLst/>
                        </a:rPr>
                        <a:t>Privados</a:t>
                      </a:r>
                      <a:endParaRPr lang="es-ES" sz="700" b="1" i="0" u="none" strike="noStrike" dirty="0">
                        <a:effectLst/>
                        <a:latin typeface="Open Sans"/>
                      </a:endParaRPr>
                    </a:p>
                  </a:txBody>
                  <a:tcPr marL="0" marR="0" marT="0" marB="0" anchor="ctr">
                    <a:solidFill>
                      <a:schemeClr val="accent1">
                        <a:lumMod val="75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75185834"/>
                  </a:ext>
                </a:extLst>
              </a:tr>
              <a:tr h="494297">
                <a:tc>
                  <a:txBody>
                    <a:bodyPr/>
                    <a:lstStyle/>
                    <a:p>
                      <a:pPr algn="l" fontAlgn="ctr"/>
                      <a:r>
                        <a:rPr lang="es-ES" sz="700" u="none" strike="noStrike" dirty="0">
                          <a:effectLst/>
                        </a:rPr>
                        <a:t> </a:t>
                      </a:r>
                      <a:endParaRPr lang="es-ES" sz="700" b="0" i="0" u="none" strike="noStrike" dirty="0">
                        <a:solidFill>
                          <a:srgbClr val="546242"/>
                        </a:solidFill>
                        <a:effectLst/>
                        <a:latin typeface="Open Sans"/>
                      </a:endParaRPr>
                    </a:p>
                  </a:txBody>
                  <a:tcPr marL="0" marR="0" marT="0" marB="0" anchor="ctr">
                    <a:solidFill>
                      <a:schemeClr val="accent1">
                        <a:lumMod val="75000"/>
                      </a:schemeClr>
                    </a:solidFill>
                  </a:tcPr>
                </a:tc>
                <a:tc>
                  <a:txBody>
                    <a:bodyPr/>
                    <a:lstStyle/>
                    <a:p>
                      <a:pPr algn="ctr" fontAlgn="ctr"/>
                      <a:r>
                        <a:rPr lang="es-ES" sz="700" u="none" strike="noStrike" dirty="0">
                          <a:effectLst/>
                        </a:rPr>
                        <a:t>Estancia Media </a:t>
                      </a:r>
                      <a:endParaRPr lang="es-ES" sz="700" b="0" i="0" u="none" strike="noStrike" dirty="0">
                        <a:effectLst/>
                        <a:latin typeface="Open Sans"/>
                      </a:endParaRPr>
                    </a:p>
                  </a:txBody>
                  <a:tcPr marL="0" marR="70817" marT="0" marB="0" anchor="ctr">
                    <a:solidFill>
                      <a:schemeClr val="accent1">
                        <a:lumMod val="75000"/>
                      </a:schemeClr>
                    </a:solidFill>
                  </a:tcPr>
                </a:tc>
                <a:tc>
                  <a:txBody>
                    <a:bodyPr/>
                    <a:lstStyle/>
                    <a:p>
                      <a:pPr algn="ctr" fontAlgn="ctr"/>
                      <a:r>
                        <a:rPr lang="es-ES" sz="700" u="none" strike="noStrike" dirty="0">
                          <a:effectLst/>
                        </a:rPr>
                        <a:t>Índice de Ocupación </a:t>
                      </a:r>
                      <a:endParaRPr lang="es-ES" sz="700" b="0" i="0" u="none" strike="noStrike" dirty="0">
                        <a:effectLst/>
                        <a:latin typeface="Open Sans"/>
                      </a:endParaRPr>
                    </a:p>
                  </a:txBody>
                  <a:tcPr marL="0" marR="70817" marT="0" marB="0" anchor="ctr">
                    <a:solidFill>
                      <a:schemeClr val="accent1">
                        <a:lumMod val="75000"/>
                      </a:schemeClr>
                    </a:solidFill>
                  </a:tcPr>
                </a:tc>
                <a:tc>
                  <a:txBody>
                    <a:bodyPr/>
                    <a:lstStyle/>
                    <a:p>
                      <a:pPr algn="ctr" fontAlgn="ctr"/>
                      <a:r>
                        <a:rPr lang="es-ES" sz="700" u="none" strike="noStrike" dirty="0">
                          <a:effectLst/>
                        </a:rPr>
                        <a:t>Índice de Rotación</a:t>
                      </a:r>
                      <a:endParaRPr lang="es-ES" sz="700" b="0" i="0" u="none" strike="noStrike" dirty="0">
                        <a:effectLst/>
                        <a:latin typeface="Open Sans"/>
                      </a:endParaRPr>
                    </a:p>
                  </a:txBody>
                  <a:tcPr marL="0" marR="70817" marT="0" marB="0" anchor="ctr">
                    <a:solidFill>
                      <a:schemeClr val="accent1">
                        <a:lumMod val="75000"/>
                      </a:schemeClr>
                    </a:solidFill>
                  </a:tcPr>
                </a:tc>
                <a:tc>
                  <a:txBody>
                    <a:bodyPr/>
                    <a:lstStyle/>
                    <a:p>
                      <a:pPr algn="ctr" fontAlgn="ctr"/>
                      <a:r>
                        <a:rPr lang="es-ES" sz="700" u="none" strike="noStrike" dirty="0">
                          <a:effectLst/>
                        </a:rPr>
                        <a:t>Mortalidad Intrahospitalaria</a:t>
                      </a:r>
                      <a:endParaRPr lang="es-ES" sz="700" b="0" i="0" u="none" strike="noStrike" dirty="0">
                        <a:effectLst/>
                        <a:latin typeface="Open Sans"/>
                      </a:endParaRPr>
                    </a:p>
                  </a:txBody>
                  <a:tcPr marL="0" marR="70817" marT="0" marB="0" anchor="ctr">
                    <a:solidFill>
                      <a:schemeClr val="accent1">
                        <a:lumMod val="75000"/>
                      </a:schemeClr>
                    </a:solidFill>
                  </a:tcPr>
                </a:tc>
                <a:tc>
                  <a:txBody>
                    <a:bodyPr/>
                    <a:lstStyle/>
                    <a:p>
                      <a:pPr algn="ctr" fontAlgn="ctr"/>
                      <a:r>
                        <a:rPr lang="es-ES" sz="700" u="none" strike="noStrike" dirty="0">
                          <a:effectLst/>
                        </a:rPr>
                        <a:t>Estancia Media </a:t>
                      </a:r>
                      <a:endParaRPr lang="es-ES" sz="700" b="0" i="0" u="none" strike="noStrike" dirty="0">
                        <a:effectLst/>
                        <a:latin typeface="Open Sans"/>
                      </a:endParaRPr>
                    </a:p>
                  </a:txBody>
                  <a:tcPr marL="0" marR="70817" marT="0" marB="0" anchor="ctr">
                    <a:solidFill>
                      <a:schemeClr val="accent1">
                        <a:lumMod val="75000"/>
                      </a:schemeClr>
                    </a:solidFill>
                  </a:tcPr>
                </a:tc>
                <a:tc>
                  <a:txBody>
                    <a:bodyPr/>
                    <a:lstStyle/>
                    <a:p>
                      <a:pPr algn="ctr" fontAlgn="ctr"/>
                      <a:r>
                        <a:rPr lang="es-ES" sz="700" u="none" strike="noStrike" dirty="0">
                          <a:effectLst/>
                        </a:rPr>
                        <a:t>Índice de Ocupación </a:t>
                      </a:r>
                      <a:endParaRPr lang="es-ES" sz="700" b="0" i="0" u="none" strike="noStrike" dirty="0">
                        <a:effectLst/>
                        <a:latin typeface="Open Sans"/>
                      </a:endParaRPr>
                    </a:p>
                  </a:txBody>
                  <a:tcPr marL="0" marR="70817" marT="0" marB="0" anchor="ctr">
                    <a:solidFill>
                      <a:schemeClr val="accent1">
                        <a:lumMod val="75000"/>
                      </a:schemeClr>
                    </a:solidFill>
                  </a:tcPr>
                </a:tc>
                <a:tc>
                  <a:txBody>
                    <a:bodyPr/>
                    <a:lstStyle/>
                    <a:p>
                      <a:pPr algn="ctr" fontAlgn="ctr"/>
                      <a:r>
                        <a:rPr lang="es-ES" sz="700" u="none" strike="noStrike" dirty="0">
                          <a:effectLst/>
                        </a:rPr>
                        <a:t>Índice de Rotación</a:t>
                      </a:r>
                      <a:endParaRPr lang="es-ES" sz="700" b="0" i="0" u="none" strike="noStrike" dirty="0">
                        <a:effectLst/>
                        <a:latin typeface="Open Sans"/>
                      </a:endParaRPr>
                    </a:p>
                  </a:txBody>
                  <a:tcPr marL="0" marR="70817" marT="0" marB="0" anchor="ctr">
                    <a:solidFill>
                      <a:schemeClr val="accent1">
                        <a:lumMod val="75000"/>
                      </a:schemeClr>
                    </a:solidFill>
                  </a:tcPr>
                </a:tc>
                <a:tc>
                  <a:txBody>
                    <a:bodyPr/>
                    <a:lstStyle/>
                    <a:p>
                      <a:pPr algn="ctr" fontAlgn="ctr"/>
                      <a:r>
                        <a:rPr lang="es-ES" sz="700" u="none" strike="noStrike" dirty="0">
                          <a:effectLst/>
                        </a:rPr>
                        <a:t>Mortalidad Intrahospitalaria</a:t>
                      </a:r>
                      <a:endParaRPr lang="es-ES" sz="700" b="0" i="0" u="none" strike="noStrike" dirty="0">
                        <a:effectLst/>
                        <a:latin typeface="Open Sans"/>
                      </a:endParaRPr>
                    </a:p>
                  </a:txBody>
                  <a:tcPr marL="0" marR="70817" marT="0" marB="0" anchor="ctr">
                    <a:solidFill>
                      <a:schemeClr val="accent1">
                        <a:lumMod val="75000"/>
                      </a:schemeClr>
                    </a:solidFill>
                  </a:tcPr>
                </a:tc>
                <a:extLst>
                  <a:ext uri="{0D108BD9-81ED-4DB2-BD59-A6C34878D82A}">
                    <a16:rowId xmlns:a16="http://schemas.microsoft.com/office/drawing/2014/main" val="1276638017"/>
                  </a:ext>
                </a:extLst>
              </a:tr>
              <a:tr h="123574">
                <a:tc>
                  <a:txBody>
                    <a:bodyPr/>
                    <a:lstStyle/>
                    <a:p>
                      <a:pPr algn="l" fontAlgn="ctr"/>
                      <a:r>
                        <a:rPr lang="es-ES" sz="700" u="none" strike="noStrike" dirty="0">
                          <a:effectLst/>
                        </a:rPr>
                        <a:t>Andalucía</a:t>
                      </a:r>
                      <a:endParaRPr lang="es-ES" sz="700" b="0" i="0" u="none" strike="noStrike" dirty="0">
                        <a:effectLst/>
                        <a:latin typeface="Open Sans"/>
                      </a:endParaRPr>
                    </a:p>
                  </a:txBody>
                  <a:tcPr marL="70817" marR="0" marT="0" marB="0" anchor="ctr">
                    <a:solidFill>
                      <a:schemeClr val="accent1">
                        <a:lumMod val="75000"/>
                      </a:schemeClr>
                    </a:solidFill>
                  </a:tcPr>
                </a:tc>
                <a:tc>
                  <a:txBody>
                    <a:bodyPr/>
                    <a:lstStyle/>
                    <a:p>
                      <a:pPr algn="ctr" fontAlgn="ctr"/>
                      <a:r>
                        <a:rPr lang="es-ES" sz="700" u="none" strike="noStrike" dirty="0">
                          <a:effectLst/>
                        </a:rPr>
                        <a:t>6,90</a:t>
                      </a:r>
                      <a:endParaRPr lang="es-ES" sz="700" b="0" i="0" u="none" strike="noStrike" dirty="0">
                        <a:solidFill>
                          <a:srgbClr val="000000"/>
                        </a:solidFill>
                        <a:effectLst/>
                        <a:latin typeface="Open Sans"/>
                      </a:endParaRPr>
                    </a:p>
                  </a:txBody>
                  <a:tcPr marL="0" marR="70817" marT="0" marB="0" anchor="ctr"/>
                </a:tc>
                <a:tc>
                  <a:txBody>
                    <a:bodyPr/>
                    <a:lstStyle/>
                    <a:p>
                      <a:pPr algn="ctr" fontAlgn="ctr"/>
                      <a:r>
                        <a:rPr lang="es-ES" sz="700" u="none" strike="noStrike">
                          <a:effectLst/>
                        </a:rPr>
                        <a:t>61,0%</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a:effectLst/>
                        </a:rPr>
                        <a:t>32,1</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a:effectLst/>
                        </a:rPr>
                        <a:t>6,3%</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dirty="0">
                          <a:effectLst/>
                        </a:rPr>
                        <a:t>4,70</a:t>
                      </a:r>
                      <a:endParaRPr lang="es-ES" sz="700" b="0" i="0" u="none" strike="noStrike" dirty="0">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61,2%</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47,9</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2,2%</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extLst>
                  <a:ext uri="{0D108BD9-81ED-4DB2-BD59-A6C34878D82A}">
                    <a16:rowId xmlns:a16="http://schemas.microsoft.com/office/drawing/2014/main" val="4151981998"/>
                  </a:ext>
                </a:extLst>
              </a:tr>
              <a:tr h="123574">
                <a:tc>
                  <a:txBody>
                    <a:bodyPr/>
                    <a:lstStyle/>
                    <a:p>
                      <a:pPr algn="l" fontAlgn="ctr"/>
                      <a:r>
                        <a:rPr lang="es-ES" sz="700" u="none" strike="noStrike" dirty="0">
                          <a:effectLst/>
                        </a:rPr>
                        <a:t>Aragón</a:t>
                      </a:r>
                      <a:endParaRPr lang="es-ES" sz="700" b="0" i="0" u="none" strike="noStrike" dirty="0">
                        <a:effectLst/>
                        <a:latin typeface="Open Sans"/>
                      </a:endParaRPr>
                    </a:p>
                  </a:txBody>
                  <a:tcPr marL="70817" marR="0" marT="0" marB="0" anchor="ctr">
                    <a:solidFill>
                      <a:schemeClr val="accent1">
                        <a:lumMod val="75000"/>
                      </a:schemeClr>
                    </a:solidFill>
                  </a:tcPr>
                </a:tc>
                <a:tc>
                  <a:txBody>
                    <a:bodyPr/>
                    <a:lstStyle/>
                    <a:p>
                      <a:pPr algn="ctr" fontAlgn="ctr"/>
                      <a:r>
                        <a:rPr lang="es-ES" sz="700" u="none" strike="noStrike" dirty="0">
                          <a:effectLst/>
                        </a:rPr>
                        <a:t>8,10</a:t>
                      </a:r>
                      <a:endParaRPr lang="es-ES" sz="700" b="0" i="0" u="none" strike="noStrike" dirty="0">
                        <a:solidFill>
                          <a:srgbClr val="000000"/>
                        </a:solidFill>
                        <a:effectLst/>
                        <a:latin typeface="Open Sans"/>
                      </a:endParaRPr>
                    </a:p>
                  </a:txBody>
                  <a:tcPr marL="0" marR="70817" marT="0" marB="0" anchor="ctr"/>
                </a:tc>
                <a:tc>
                  <a:txBody>
                    <a:bodyPr/>
                    <a:lstStyle/>
                    <a:p>
                      <a:pPr algn="ctr" fontAlgn="ctr"/>
                      <a:r>
                        <a:rPr lang="es-ES" sz="700" u="none" strike="noStrike" dirty="0">
                          <a:effectLst/>
                        </a:rPr>
                        <a:t>70,9%</a:t>
                      </a:r>
                      <a:endParaRPr lang="es-ES" sz="700" b="0" i="0" u="none" strike="noStrike" dirty="0">
                        <a:solidFill>
                          <a:srgbClr val="000000"/>
                        </a:solidFill>
                        <a:effectLst/>
                        <a:latin typeface="Open Sans"/>
                      </a:endParaRPr>
                    </a:p>
                  </a:txBody>
                  <a:tcPr marL="0" marR="70817" marT="0" marB="0" anchor="ctr"/>
                </a:tc>
                <a:tc>
                  <a:txBody>
                    <a:bodyPr/>
                    <a:lstStyle/>
                    <a:p>
                      <a:pPr algn="ctr" fontAlgn="ctr"/>
                      <a:r>
                        <a:rPr lang="es-ES" sz="700" u="none" strike="noStrike">
                          <a:effectLst/>
                        </a:rPr>
                        <a:t>31,9</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a:effectLst/>
                        </a:rPr>
                        <a:t>5,9%</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dirty="0">
                          <a:effectLst/>
                        </a:rPr>
                        <a:t>7,50</a:t>
                      </a:r>
                      <a:endParaRPr lang="es-ES" sz="700" b="0" i="0" u="none" strike="noStrike" dirty="0">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71,0%</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34,8</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1,2%</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extLst>
                  <a:ext uri="{0D108BD9-81ED-4DB2-BD59-A6C34878D82A}">
                    <a16:rowId xmlns:a16="http://schemas.microsoft.com/office/drawing/2014/main" val="3388020658"/>
                  </a:ext>
                </a:extLst>
              </a:tr>
              <a:tr h="170739">
                <a:tc>
                  <a:txBody>
                    <a:bodyPr/>
                    <a:lstStyle/>
                    <a:p>
                      <a:pPr algn="l" fontAlgn="ctr"/>
                      <a:r>
                        <a:rPr lang="es-ES" sz="700" u="none" strike="noStrike" dirty="0">
                          <a:effectLst/>
                        </a:rPr>
                        <a:t>Asturias, Principado</a:t>
                      </a:r>
                      <a:endParaRPr lang="es-ES" sz="700" b="0" i="0" u="none" strike="noStrike" dirty="0">
                        <a:effectLst/>
                        <a:latin typeface="Open Sans"/>
                      </a:endParaRPr>
                    </a:p>
                  </a:txBody>
                  <a:tcPr marL="70817" marR="0" marT="0" marB="0" anchor="ctr">
                    <a:solidFill>
                      <a:schemeClr val="accent1">
                        <a:lumMod val="75000"/>
                      </a:schemeClr>
                    </a:solidFill>
                  </a:tcPr>
                </a:tc>
                <a:tc>
                  <a:txBody>
                    <a:bodyPr/>
                    <a:lstStyle/>
                    <a:p>
                      <a:pPr algn="ctr" fontAlgn="ctr"/>
                      <a:r>
                        <a:rPr lang="es-ES" sz="700" u="none" strike="noStrike" dirty="0">
                          <a:effectLst/>
                        </a:rPr>
                        <a:t>7,70</a:t>
                      </a:r>
                      <a:endParaRPr lang="es-ES" sz="700" b="0" i="0" u="none" strike="noStrike" dirty="0">
                        <a:solidFill>
                          <a:srgbClr val="000000"/>
                        </a:solidFill>
                        <a:effectLst/>
                        <a:latin typeface="Open Sans"/>
                      </a:endParaRPr>
                    </a:p>
                  </a:txBody>
                  <a:tcPr marL="0" marR="70817" marT="0" marB="0" anchor="ctr"/>
                </a:tc>
                <a:tc>
                  <a:txBody>
                    <a:bodyPr/>
                    <a:lstStyle/>
                    <a:p>
                      <a:pPr algn="ctr" fontAlgn="ctr"/>
                      <a:r>
                        <a:rPr lang="es-ES" sz="700" u="none" strike="noStrike" dirty="0">
                          <a:effectLst/>
                        </a:rPr>
                        <a:t>75,0%</a:t>
                      </a:r>
                      <a:endParaRPr lang="es-ES" sz="700" b="0" i="0" u="none" strike="noStrike" dirty="0">
                        <a:solidFill>
                          <a:srgbClr val="000000"/>
                        </a:solidFill>
                        <a:effectLst/>
                        <a:latin typeface="Open Sans"/>
                      </a:endParaRPr>
                    </a:p>
                  </a:txBody>
                  <a:tcPr marL="0" marR="70817" marT="0" marB="0" anchor="ctr"/>
                </a:tc>
                <a:tc>
                  <a:txBody>
                    <a:bodyPr/>
                    <a:lstStyle/>
                    <a:p>
                      <a:pPr algn="ctr" fontAlgn="ctr"/>
                      <a:r>
                        <a:rPr lang="es-ES" sz="700" u="none" strike="noStrike" dirty="0">
                          <a:effectLst/>
                        </a:rPr>
                        <a:t>35,7</a:t>
                      </a:r>
                      <a:endParaRPr lang="es-ES" sz="700" b="0" i="0" u="none" strike="noStrike" dirty="0">
                        <a:solidFill>
                          <a:srgbClr val="000000"/>
                        </a:solidFill>
                        <a:effectLst/>
                        <a:latin typeface="Open Sans"/>
                      </a:endParaRPr>
                    </a:p>
                  </a:txBody>
                  <a:tcPr marL="0" marR="70817" marT="0" marB="0" anchor="ctr"/>
                </a:tc>
                <a:tc>
                  <a:txBody>
                    <a:bodyPr/>
                    <a:lstStyle/>
                    <a:p>
                      <a:pPr algn="ctr" fontAlgn="ctr"/>
                      <a:r>
                        <a:rPr lang="es-ES" sz="700" u="none" strike="noStrike">
                          <a:effectLst/>
                        </a:rPr>
                        <a:t>6,1%</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dirty="0">
                          <a:effectLst/>
                        </a:rPr>
                        <a:t>5,90</a:t>
                      </a:r>
                      <a:endParaRPr lang="es-ES" sz="700" b="0" i="0" u="none" strike="noStrike" dirty="0">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55,5%</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34,4</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1,9%</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extLst>
                  <a:ext uri="{0D108BD9-81ED-4DB2-BD59-A6C34878D82A}">
                    <a16:rowId xmlns:a16="http://schemas.microsoft.com/office/drawing/2014/main" val="1537335577"/>
                  </a:ext>
                </a:extLst>
              </a:tr>
              <a:tr h="123574">
                <a:tc>
                  <a:txBody>
                    <a:bodyPr/>
                    <a:lstStyle/>
                    <a:p>
                      <a:pPr algn="l" fontAlgn="ctr"/>
                      <a:r>
                        <a:rPr lang="es-ES" sz="700" u="none" strike="noStrike" dirty="0">
                          <a:effectLst/>
                        </a:rPr>
                        <a:t>Balears, Illes</a:t>
                      </a:r>
                      <a:endParaRPr lang="es-ES" sz="700" b="0" i="0" u="none" strike="noStrike" dirty="0">
                        <a:effectLst/>
                        <a:latin typeface="Open Sans"/>
                      </a:endParaRPr>
                    </a:p>
                  </a:txBody>
                  <a:tcPr marL="70817" marR="0" marT="0" marB="0" anchor="ctr">
                    <a:solidFill>
                      <a:schemeClr val="accent1">
                        <a:lumMod val="75000"/>
                      </a:schemeClr>
                    </a:solidFill>
                  </a:tcPr>
                </a:tc>
                <a:tc>
                  <a:txBody>
                    <a:bodyPr/>
                    <a:lstStyle/>
                    <a:p>
                      <a:pPr algn="ctr" fontAlgn="ctr"/>
                      <a:r>
                        <a:rPr lang="es-ES" sz="700" u="none" strike="noStrike">
                          <a:effectLst/>
                        </a:rPr>
                        <a:t>7,80</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a:effectLst/>
                        </a:rPr>
                        <a:t>76,1%</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dirty="0">
                          <a:effectLst/>
                        </a:rPr>
                        <a:t>35,6</a:t>
                      </a:r>
                      <a:endParaRPr lang="es-ES" sz="700" b="0" i="0" u="none" strike="noStrike" dirty="0">
                        <a:solidFill>
                          <a:srgbClr val="000000"/>
                        </a:solidFill>
                        <a:effectLst/>
                        <a:latin typeface="Open Sans"/>
                      </a:endParaRPr>
                    </a:p>
                  </a:txBody>
                  <a:tcPr marL="0" marR="70817" marT="0" marB="0" anchor="ctr"/>
                </a:tc>
                <a:tc>
                  <a:txBody>
                    <a:bodyPr/>
                    <a:lstStyle/>
                    <a:p>
                      <a:pPr algn="ctr" fontAlgn="ctr"/>
                      <a:r>
                        <a:rPr lang="es-ES" sz="700" u="none" strike="noStrike" dirty="0">
                          <a:effectLst/>
                        </a:rPr>
                        <a:t>5,1%</a:t>
                      </a:r>
                      <a:endParaRPr lang="es-ES" sz="700" b="0" i="0" u="none" strike="noStrike" dirty="0">
                        <a:solidFill>
                          <a:srgbClr val="000000"/>
                        </a:solidFill>
                        <a:effectLst/>
                        <a:latin typeface="Open Sans"/>
                      </a:endParaRPr>
                    </a:p>
                  </a:txBody>
                  <a:tcPr marL="0" marR="70817" marT="0" marB="0" anchor="ctr"/>
                </a:tc>
                <a:tc>
                  <a:txBody>
                    <a:bodyPr/>
                    <a:lstStyle/>
                    <a:p>
                      <a:pPr algn="ctr" fontAlgn="ctr"/>
                      <a:r>
                        <a:rPr lang="es-ES" sz="700" u="none" strike="noStrike" dirty="0">
                          <a:effectLst/>
                        </a:rPr>
                        <a:t>3,80</a:t>
                      </a:r>
                      <a:endParaRPr lang="es-ES" sz="700" b="0" i="0" u="none" strike="noStrike" dirty="0">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77,2%</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73,3</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1,3%</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extLst>
                  <a:ext uri="{0D108BD9-81ED-4DB2-BD59-A6C34878D82A}">
                    <a16:rowId xmlns:a16="http://schemas.microsoft.com/office/drawing/2014/main" val="3637660892"/>
                  </a:ext>
                </a:extLst>
              </a:tr>
              <a:tr h="123574">
                <a:tc>
                  <a:txBody>
                    <a:bodyPr/>
                    <a:lstStyle/>
                    <a:p>
                      <a:pPr algn="l" fontAlgn="ctr"/>
                      <a:r>
                        <a:rPr lang="es-ES" sz="700" u="none" strike="noStrike" dirty="0">
                          <a:effectLst/>
                        </a:rPr>
                        <a:t>Canarias</a:t>
                      </a:r>
                      <a:endParaRPr lang="es-ES" sz="700" b="0" i="0" u="none" strike="noStrike" dirty="0">
                        <a:effectLst/>
                        <a:latin typeface="Open Sans"/>
                      </a:endParaRPr>
                    </a:p>
                  </a:txBody>
                  <a:tcPr marL="70817" marR="0" marT="0" marB="0" anchor="ctr">
                    <a:solidFill>
                      <a:schemeClr val="accent1">
                        <a:lumMod val="75000"/>
                      </a:schemeClr>
                    </a:solidFill>
                  </a:tcPr>
                </a:tc>
                <a:tc>
                  <a:txBody>
                    <a:bodyPr/>
                    <a:lstStyle/>
                    <a:p>
                      <a:pPr algn="ctr" fontAlgn="ctr"/>
                      <a:r>
                        <a:rPr lang="es-ES" sz="700" u="none" strike="noStrike">
                          <a:effectLst/>
                        </a:rPr>
                        <a:t>10,00</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dirty="0">
                          <a:effectLst/>
                        </a:rPr>
                        <a:t>77,8%</a:t>
                      </a:r>
                      <a:endParaRPr lang="es-ES" sz="700" b="0" i="0" u="none" strike="noStrike" dirty="0">
                        <a:solidFill>
                          <a:srgbClr val="000000"/>
                        </a:solidFill>
                        <a:effectLst/>
                        <a:latin typeface="Open Sans"/>
                      </a:endParaRPr>
                    </a:p>
                  </a:txBody>
                  <a:tcPr marL="0" marR="70817" marT="0" marB="0" anchor="ctr"/>
                </a:tc>
                <a:tc>
                  <a:txBody>
                    <a:bodyPr/>
                    <a:lstStyle/>
                    <a:p>
                      <a:pPr algn="ctr" fontAlgn="ctr"/>
                      <a:r>
                        <a:rPr lang="es-ES" sz="700" u="none" strike="noStrike">
                          <a:effectLst/>
                        </a:rPr>
                        <a:t>28,4</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dirty="0">
                          <a:effectLst/>
                        </a:rPr>
                        <a:t>6,5%</a:t>
                      </a:r>
                      <a:endParaRPr lang="es-ES" sz="700" b="0" i="0" u="none" strike="noStrike" dirty="0">
                        <a:solidFill>
                          <a:srgbClr val="000000"/>
                        </a:solidFill>
                        <a:effectLst/>
                        <a:latin typeface="Open Sans"/>
                      </a:endParaRPr>
                    </a:p>
                  </a:txBody>
                  <a:tcPr marL="0" marR="70817" marT="0" marB="0" anchor="ctr"/>
                </a:tc>
                <a:tc>
                  <a:txBody>
                    <a:bodyPr/>
                    <a:lstStyle/>
                    <a:p>
                      <a:pPr algn="ctr" fontAlgn="ctr"/>
                      <a:r>
                        <a:rPr lang="es-ES" sz="700" u="none" strike="noStrike" dirty="0">
                          <a:effectLst/>
                        </a:rPr>
                        <a:t>8,10</a:t>
                      </a:r>
                      <a:endParaRPr lang="es-ES" sz="700" b="0" i="0" u="none" strike="noStrike" dirty="0">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78,5%</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35,3</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3,7%</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extLst>
                  <a:ext uri="{0D108BD9-81ED-4DB2-BD59-A6C34878D82A}">
                    <a16:rowId xmlns:a16="http://schemas.microsoft.com/office/drawing/2014/main" val="2673220098"/>
                  </a:ext>
                </a:extLst>
              </a:tr>
              <a:tr h="123574">
                <a:tc>
                  <a:txBody>
                    <a:bodyPr/>
                    <a:lstStyle/>
                    <a:p>
                      <a:pPr algn="l" fontAlgn="ctr"/>
                      <a:r>
                        <a:rPr lang="es-ES" sz="700" u="none" strike="noStrike" dirty="0">
                          <a:effectLst/>
                        </a:rPr>
                        <a:t>Cantabria</a:t>
                      </a:r>
                      <a:endParaRPr lang="es-ES" sz="700" b="0" i="0" u="none" strike="noStrike" dirty="0">
                        <a:effectLst/>
                        <a:latin typeface="Open Sans"/>
                      </a:endParaRPr>
                    </a:p>
                  </a:txBody>
                  <a:tcPr marL="70817" marR="0" marT="0" marB="0" anchor="ctr">
                    <a:solidFill>
                      <a:schemeClr val="accent1">
                        <a:lumMod val="75000"/>
                      </a:schemeClr>
                    </a:solidFill>
                  </a:tcPr>
                </a:tc>
                <a:tc>
                  <a:txBody>
                    <a:bodyPr/>
                    <a:lstStyle/>
                    <a:p>
                      <a:pPr algn="ctr" fontAlgn="ctr"/>
                      <a:r>
                        <a:rPr lang="es-ES" sz="700" u="none" strike="noStrike">
                          <a:effectLst/>
                        </a:rPr>
                        <a:t>6,80</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dirty="0">
                          <a:effectLst/>
                        </a:rPr>
                        <a:t>74,9%</a:t>
                      </a:r>
                      <a:endParaRPr lang="es-ES" sz="700" b="0" i="0" u="none" strike="noStrike" dirty="0">
                        <a:solidFill>
                          <a:srgbClr val="000000"/>
                        </a:solidFill>
                        <a:effectLst/>
                        <a:latin typeface="Open Sans"/>
                      </a:endParaRPr>
                    </a:p>
                  </a:txBody>
                  <a:tcPr marL="0" marR="70817" marT="0" marB="0" anchor="ctr"/>
                </a:tc>
                <a:tc>
                  <a:txBody>
                    <a:bodyPr/>
                    <a:lstStyle/>
                    <a:p>
                      <a:pPr algn="ctr" fontAlgn="ctr"/>
                      <a:r>
                        <a:rPr lang="es-ES" sz="700" u="none" strike="noStrike">
                          <a:effectLst/>
                        </a:rPr>
                        <a:t>40,4</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dirty="0">
                          <a:effectLst/>
                        </a:rPr>
                        <a:t>5,6%</a:t>
                      </a:r>
                      <a:endParaRPr lang="es-ES" sz="700" b="0" i="0" u="none" strike="noStrike" dirty="0">
                        <a:solidFill>
                          <a:srgbClr val="000000"/>
                        </a:solidFill>
                        <a:effectLst/>
                        <a:latin typeface="Open Sans"/>
                      </a:endParaRPr>
                    </a:p>
                  </a:txBody>
                  <a:tcPr marL="0" marR="70817" marT="0" marB="0" anchor="ctr"/>
                </a:tc>
                <a:tc>
                  <a:txBody>
                    <a:bodyPr/>
                    <a:lstStyle/>
                    <a:p>
                      <a:pPr algn="ctr" fontAlgn="ctr"/>
                      <a:r>
                        <a:rPr lang="es-ES" sz="700" u="none" strike="noStrike" dirty="0">
                          <a:effectLst/>
                        </a:rPr>
                        <a:t>27,80</a:t>
                      </a:r>
                      <a:endParaRPr lang="es-ES" sz="700" b="0" i="0" u="none" strike="noStrike" dirty="0">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86,8%</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11,4</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5,3%</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extLst>
                  <a:ext uri="{0D108BD9-81ED-4DB2-BD59-A6C34878D82A}">
                    <a16:rowId xmlns:a16="http://schemas.microsoft.com/office/drawing/2014/main" val="2610981935"/>
                  </a:ext>
                </a:extLst>
              </a:tr>
              <a:tr h="123574">
                <a:tc>
                  <a:txBody>
                    <a:bodyPr/>
                    <a:lstStyle/>
                    <a:p>
                      <a:pPr algn="l" fontAlgn="ctr"/>
                      <a:r>
                        <a:rPr lang="es-ES" sz="700" u="none" strike="noStrike" dirty="0">
                          <a:effectLst/>
                        </a:rPr>
                        <a:t>Castilla y León</a:t>
                      </a:r>
                      <a:endParaRPr lang="es-ES" sz="700" b="0" i="0" u="none" strike="noStrike" dirty="0">
                        <a:effectLst/>
                        <a:latin typeface="Open Sans"/>
                      </a:endParaRPr>
                    </a:p>
                  </a:txBody>
                  <a:tcPr marL="70817" marR="0" marT="0" marB="0" anchor="ctr">
                    <a:solidFill>
                      <a:schemeClr val="accent1">
                        <a:lumMod val="75000"/>
                      </a:schemeClr>
                    </a:solidFill>
                  </a:tcPr>
                </a:tc>
                <a:tc>
                  <a:txBody>
                    <a:bodyPr/>
                    <a:lstStyle/>
                    <a:p>
                      <a:pPr algn="ctr" fontAlgn="ctr"/>
                      <a:r>
                        <a:rPr lang="es-ES" sz="700" u="none" strike="noStrike">
                          <a:effectLst/>
                        </a:rPr>
                        <a:t>7,10</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a:effectLst/>
                        </a:rPr>
                        <a:t>67,5%</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dirty="0">
                          <a:effectLst/>
                        </a:rPr>
                        <a:t>34,7</a:t>
                      </a:r>
                      <a:endParaRPr lang="es-ES" sz="700" b="0" i="0" u="none" strike="noStrike" dirty="0">
                        <a:solidFill>
                          <a:srgbClr val="000000"/>
                        </a:solidFill>
                        <a:effectLst/>
                        <a:latin typeface="Open Sans"/>
                      </a:endParaRPr>
                    </a:p>
                  </a:txBody>
                  <a:tcPr marL="0" marR="70817" marT="0" marB="0" anchor="ctr"/>
                </a:tc>
                <a:tc>
                  <a:txBody>
                    <a:bodyPr/>
                    <a:lstStyle/>
                    <a:p>
                      <a:pPr algn="ctr" fontAlgn="ctr"/>
                      <a:r>
                        <a:rPr lang="es-ES" sz="700" u="none" strike="noStrike">
                          <a:effectLst/>
                        </a:rPr>
                        <a:t>6,4%</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dirty="0">
                          <a:effectLst/>
                        </a:rPr>
                        <a:t>10,30</a:t>
                      </a:r>
                      <a:endParaRPr lang="es-ES" sz="700" b="0" i="0" u="none" strike="noStrike" dirty="0">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52,5%</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18,7</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4,5%</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extLst>
                  <a:ext uri="{0D108BD9-81ED-4DB2-BD59-A6C34878D82A}">
                    <a16:rowId xmlns:a16="http://schemas.microsoft.com/office/drawing/2014/main" val="3696115092"/>
                  </a:ext>
                </a:extLst>
              </a:tr>
              <a:tr h="183841">
                <a:tc>
                  <a:txBody>
                    <a:bodyPr/>
                    <a:lstStyle/>
                    <a:p>
                      <a:pPr algn="l" fontAlgn="ctr"/>
                      <a:r>
                        <a:rPr lang="es-ES" sz="700" u="none" strike="noStrike" dirty="0">
                          <a:effectLst/>
                        </a:rPr>
                        <a:t>Castilla - La Mancha</a:t>
                      </a:r>
                      <a:endParaRPr lang="es-ES" sz="700" b="0" i="0" u="none" strike="noStrike" dirty="0">
                        <a:effectLst/>
                        <a:latin typeface="Open Sans"/>
                      </a:endParaRPr>
                    </a:p>
                  </a:txBody>
                  <a:tcPr marL="70817" marR="0" marT="0" marB="0" anchor="ctr">
                    <a:solidFill>
                      <a:schemeClr val="accent1">
                        <a:lumMod val="75000"/>
                      </a:schemeClr>
                    </a:solidFill>
                  </a:tcPr>
                </a:tc>
                <a:tc>
                  <a:txBody>
                    <a:bodyPr/>
                    <a:lstStyle/>
                    <a:p>
                      <a:pPr algn="ctr" fontAlgn="ctr"/>
                      <a:r>
                        <a:rPr lang="es-ES" sz="700" u="none" strike="noStrike" dirty="0">
                          <a:effectLst/>
                        </a:rPr>
                        <a:t>7,30</a:t>
                      </a:r>
                      <a:endParaRPr lang="es-ES" sz="700" b="0" i="0" u="none" strike="noStrike" dirty="0">
                        <a:solidFill>
                          <a:srgbClr val="000000"/>
                        </a:solidFill>
                        <a:effectLst/>
                        <a:latin typeface="Open Sans"/>
                      </a:endParaRPr>
                    </a:p>
                  </a:txBody>
                  <a:tcPr marL="0" marR="70817" marT="0" marB="0" anchor="ctr"/>
                </a:tc>
                <a:tc>
                  <a:txBody>
                    <a:bodyPr/>
                    <a:lstStyle/>
                    <a:p>
                      <a:pPr algn="ctr" fontAlgn="ctr"/>
                      <a:r>
                        <a:rPr lang="es-ES" sz="700" u="none" strike="noStrike">
                          <a:effectLst/>
                        </a:rPr>
                        <a:t>72,0%</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dirty="0">
                          <a:effectLst/>
                        </a:rPr>
                        <a:t>35,8</a:t>
                      </a:r>
                      <a:endParaRPr lang="es-ES" sz="700" b="0" i="0" u="none" strike="noStrike" dirty="0">
                        <a:solidFill>
                          <a:srgbClr val="000000"/>
                        </a:solidFill>
                        <a:effectLst/>
                        <a:latin typeface="Open Sans"/>
                      </a:endParaRPr>
                    </a:p>
                  </a:txBody>
                  <a:tcPr marL="0" marR="70817" marT="0" marB="0" anchor="ctr"/>
                </a:tc>
                <a:tc>
                  <a:txBody>
                    <a:bodyPr/>
                    <a:lstStyle/>
                    <a:p>
                      <a:pPr algn="ctr" fontAlgn="ctr"/>
                      <a:r>
                        <a:rPr lang="es-ES" sz="700" u="none" strike="noStrike">
                          <a:effectLst/>
                        </a:rPr>
                        <a:t>5,5%</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dirty="0">
                          <a:effectLst/>
                        </a:rPr>
                        <a:t>3,00</a:t>
                      </a:r>
                      <a:endParaRPr lang="es-ES" sz="700" b="0" i="0" u="none" strike="noStrike" dirty="0">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dirty="0">
                          <a:effectLst/>
                        </a:rPr>
                        <a:t>47,3%</a:t>
                      </a:r>
                      <a:endParaRPr lang="es-ES" sz="700" b="0" i="0" u="none" strike="noStrike" dirty="0">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58,4</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1,2%</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extLst>
                  <a:ext uri="{0D108BD9-81ED-4DB2-BD59-A6C34878D82A}">
                    <a16:rowId xmlns:a16="http://schemas.microsoft.com/office/drawing/2014/main" val="1926485140"/>
                  </a:ext>
                </a:extLst>
              </a:tr>
              <a:tr h="123574">
                <a:tc>
                  <a:txBody>
                    <a:bodyPr/>
                    <a:lstStyle/>
                    <a:p>
                      <a:pPr algn="l" fontAlgn="ctr"/>
                      <a:r>
                        <a:rPr lang="es-ES" sz="700" u="none" strike="noStrike" dirty="0">
                          <a:effectLst/>
                        </a:rPr>
                        <a:t>Cataluña</a:t>
                      </a:r>
                      <a:endParaRPr lang="es-ES" sz="700" b="0" i="0" u="none" strike="noStrike" dirty="0">
                        <a:effectLst/>
                        <a:latin typeface="Open Sans"/>
                      </a:endParaRPr>
                    </a:p>
                  </a:txBody>
                  <a:tcPr marL="70817" marR="0" marT="0" marB="0" anchor="ctr">
                    <a:solidFill>
                      <a:schemeClr val="accent1">
                        <a:lumMod val="75000"/>
                      </a:schemeClr>
                    </a:solidFill>
                  </a:tcPr>
                </a:tc>
                <a:tc>
                  <a:txBody>
                    <a:bodyPr/>
                    <a:lstStyle/>
                    <a:p>
                      <a:pPr algn="ctr" fontAlgn="ctr"/>
                      <a:r>
                        <a:rPr lang="es-ES" sz="700" u="none" strike="noStrike" dirty="0">
                          <a:effectLst/>
                        </a:rPr>
                        <a:t>10,80</a:t>
                      </a:r>
                      <a:endParaRPr lang="es-ES" sz="700" b="0" i="0" u="none" strike="noStrike" dirty="0">
                        <a:solidFill>
                          <a:srgbClr val="000000"/>
                        </a:solidFill>
                        <a:effectLst/>
                        <a:latin typeface="Open Sans"/>
                      </a:endParaRPr>
                    </a:p>
                  </a:txBody>
                  <a:tcPr marL="0" marR="70817" marT="0" marB="0" anchor="ctr"/>
                </a:tc>
                <a:tc>
                  <a:txBody>
                    <a:bodyPr/>
                    <a:lstStyle/>
                    <a:p>
                      <a:pPr algn="ctr" fontAlgn="ctr"/>
                      <a:r>
                        <a:rPr lang="es-ES" sz="700" u="none" strike="noStrike">
                          <a:effectLst/>
                        </a:rPr>
                        <a:t>83,7%</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a:effectLst/>
                        </a:rPr>
                        <a:t>28,3</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a:effectLst/>
                        </a:rPr>
                        <a:t>4,9%</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a:effectLst/>
                        </a:rPr>
                        <a:t>4,00</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dirty="0">
                          <a:effectLst/>
                        </a:rPr>
                        <a:t>66,0%</a:t>
                      </a:r>
                      <a:endParaRPr lang="es-ES" sz="700" b="0" i="0" u="none" strike="noStrike" dirty="0">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59,7</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0,9%</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extLst>
                  <a:ext uri="{0D108BD9-81ED-4DB2-BD59-A6C34878D82A}">
                    <a16:rowId xmlns:a16="http://schemas.microsoft.com/office/drawing/2014/main" val="586616044"/>
                  </a:ext>
                </a:extLst>
              </a:tr>
              <a:tr h="123574">
                <a:tc>
                  <a:txBody>
                    <a:bodyPr/>
                    <a:lstStyle/>
                    <a:p>
                      <a:pPr algn="l" fontAlgn="ctr"/>
                      <a:r>
                        <a:rPr lang="es-ES" sz="700" u="none" strike="noStrike" dirty="0">
                          <a:effectLst/>
                        </a:rPr>
                        <a:t>C. Valenciana</a:t>
                      </a:r>
                      <a:endParaRPr lang="es-ES" sz="700" b="0" i="0" u="none" strike="noStrike" dirty="0">
                        <a:effectLst/>
                        <a:latin typeface="Open Sans"/>
                      </a:endParaRPr>
                    </a:p>
                  </a:txBody>
                  <a:tcPr marL="70817" marR="0" marT="0" marB="0" anchor="ctr">
                    <a:solidFill>
                      <a:schemeClr val="accent1">
                        <a:lumMod val="75000"/>
                      </a:schemeClr>
                    </a:solidFill>
                  </a:tcPr>
                </a:tc>
                <a:tc>
                  <a:txBody>
                    <a:bodyPr/>
                    <a:lstStyle/>
                    <a:p>
                      <a:pPr algn="ctr" fontAlgn="ctr"/>
                      <a:r>
                        <a:rPr lang="es-ES" sz="700" u="none" strike="noStrike" dirty="0">
                          <a:effectLst/>
                        </a:rPr>
                        <a:t>6,40</a:t>
                      </a:r>
                      <a:endParaRPr lang="es-ES" sz="700" b="0" i="0" u="none" strike="noStrike" dirty="0">
                        <a:solidFill>
                          <a:srgbClr val="000000"/>
                        </a:solidFill>
                        <a:effectLst/>
                        <a:latin typeface="Open Sans"/>
                      </a:endParaRPr>
                    </a:p>
                  </a:txBody>
                  <a:tcPr marL="0" marR="70817" marT="0" marB="0" anchor="ctr"/>
                </a:tc>
                <a:tc>
                  <a:txBody>
                    <a:bodyPr/>
                    <a:lstStyle/>
                    <a:p>
                      <a:pPr algn="ctr" fontAlgn="ctr"/>
                      <a:r>
                        <a:rPr lang="es-ES" sz="700" u="none" strike="noStrike">
                          <a:effectLst/>
                        </a:rPr>
                        <a:t>76,3%</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dirty="0">
                          <a:effectLst/>
                        </a:rPr>
                        <a:t>43,7</a:t>
                      </a:r>
                      <a:endParaRPr lang="es-ES" sz="700" b="0" i="0" u="none" strike="noStrike" dirty="0">
                        <a:solidFill>
                          <a:srgbClr val="000000"/>
                        </a:solidFill>
                        <a:effectLst/>
                        <a:latin typeface="Open Sans"/>
                      </a:endParaRPr>
                    </a:p>
                  </a:txBody>
                  <a:tcPr marL="0" marR="70817" marT="0" marB="0" anchor="ctr"/>
                </a:tc>
                <a:tc>
                  <a:txBody>
                    <a:bodyPr/>
                    <a:lstStyle/>
                    <a:p>
                      <a:pPr algn="ctr" fontAlgn="ctr"/>
                      <a:r>
                        <a:rPr lang="es-ES" sz="700" u="none" strike="noStrike" dirty="0">
                          <a:effectLst/>
                        </a:rPr>
                        <a:t>5,1%</a:t>
                      </a:r>
                      <a:endParaRPr lang="es-ES" sz="700" b="0" i="0" u="none" strike="noStrike" dirty="0">
                        <a:solidFill>
                          <a:srgbClr val="000000"/>
                        </a:solidFill>
                        <a:effectLst/>
                        <a:latin typeface="Open Sans"/>
                      </a:endParaRPr>
                    </a:p>
                  </a:txBody>
                  <a:tcPr marL="0" marR="70817" marT="0" marB="0" anchor="ctr"/>
                </a:tc>
                <a:tc>
                  <a:txBody>
                    <a:bodyPr/>
                    <a:lstStyle/>
                    <a:p>
                      <a:pPr algn="ctr" fontAlgn="ctr"/>
                      <a:r>
                        <a:rPr lang="es-ES" sz="700" u="none" strike="noStrike" dirty="0">
                          <a:effectLst/>
                        </a:rPr>
                        <a:t>3,00</a:t>
                      </a:r>
                      <a:endParaRPr lang="es-ES" sz="700" b="0" i="0" u="none" strike="noStrike" dirty="0">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dirty="0">
                          <a:effectLst/>
                        </a:rPr>
                        <a:t>60,6%</a:t>
                      </a:r>
                      <a:endParaRPr lang="es-ES" sz="700" b="0" i="0" u="none" strike="noStrike" dirty="0">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74,7</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1,2%</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extLst>
                  <a:ext uri="{0D108BD9-81ED-4DB2-BD59-A6C34878D82A}">
                    <a16:rowId xmlns:a16="http://schemas.microsoft.com/office/drawing/2014/main" val="3655813532"/>
                  </a:ext>
                </a:extLst>
              </a:tr>
              <a:tr h="123574">
                <a:tc>
                  <a:txBody>
                    <a:bodyPr/>
                    <a:lstStyle/>
                    <a:p>
                      <a:pPr algn="l" fontAlgn="ctr"/>
                      <a:r>
                        <a:rPr lang="es-ES" sz="700" u="none" strike="noStrike" dirty="0">
                          <a:effectLst/>
                        </a:rPr>
                        <a:t>Extremadura</a:t>
                      </a:r>
                      <a:endParaRPr lang="es-ES" sz="700" b="0" i="0" u="none" strike="noStrike" dirty="0">
                        <a:effectLst/>
                        <a:latin typeface="Open Sans"/>
                      </a:endParaRPr>
                    </a:p>
                  </a:txBody>
                  <a:tcPr marL="70817" marR="0" marT="0" marB="0" anchor="ctr">
                    <a:solidFill>
                      <a:schemeClr val="accent1">
                        <a:lumMod val="75000"/>
                      </a:schemeClr>
                    </a:solidFill>
                  </a:tcPr>
                </a:tc>
                <a:tc>
                  <a:txBody>
                    <a:bodyPr/>
                    <a:lstStyle/>
                    <a:p>
                      <a:pPr algn="ctr" fontAlgn="ctr"/>
                      <a:r>
                        <a:rPr lang="es-ES" sz="700" u="none" strike="noStrike" dirty="0">
                          <a:effectLst/>
                        </a:rPr>
                        <a:t>7,70</a:t>
                      </a:r>
                      <a:endParaRPr lang="es-ES" sz="700" b="0" i="0" u="none" strike="noStrike" dirty="0">
                        <a:solidFill>
                          <a:srgbClr val="000000"/>
                        </a:solidFill>
                        <a:effectLst/>
                        <a:latin typeface="Open Sans"/>
                      </a:endParaRPr>
                    </a:p>
                  </a:txBody>
                  <a:tcPr marL="0" marR="70817" marT="0" marB="0" anchor="ctr"/>
                </a:tc>
                <a:tc>
                  <a:txBody>
                    <a:bodyPr/>
                    <a:lstStyle/>
                    <a:p>
                      <a:pPr algn="ctr" fontAlgn="ctr"/>
                      <a:r>
                        <a:rPr lang="es-ES" sz="700" u="none" strike="noStrike">
                          <a:effectLst/>
                        </a:rPr>
                        <a:t>61,9%</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a:effectLst/>
                        </a:rPr>
                        <a:t>29,3</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a:effectLst/>
                        </a:rPr>
                        <a:t>6,0%</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dirty="0">
                          <a:effectLst/>
                        </a:rPr>
                        <a:t>2,70</a:t>
                      </a:r>
                      <a:endParaRPr lang="es-ES" sz="700" b="0" i="0" u="none" strike="noStrike" dirty="0">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dirty="0">
                          <a:effectLst/>
                        </a:rPr>
                        <a:t>39,6%</a:t>
                      </a:r>
                      <a:endParaRPr lang="es-ES" sz="700" b="0" i="0" u="none" strike="noStrike" dirty="0">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54,0</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1,8%</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extLst>
                  <a:ext uri="{0D108BD9-81ED-4DB2-BD59-A6C34878D82A}">
                    <a16:rowId xmlns:a16="http://schemas.microsoft.com/office/drawing/2014/main" val="2876596662"/>
                  </a:ext>
                </a:extLst>
              </a:tr>
              <a:tr h="123574">
                <a:tc>
                  <a:txBody>
                    <a:bodyPr/>
                    <a:lstStyle/>
                    <a:p>
                      <a:pPr algn="l" fontAlgn="ctr"/>
                      <a:r>
                        <a:rPr lang="es-ES" sz="700" u="none" strike="noStrike" dirty="0">
                          <a:effectLst/>
                        </a:rPr>
                        <a:t>Galicia</a:t>
                      </a:r>
                      <a:endParaRPr lang="es-ES" sz="700" b="0" i="0" u="none" strike="noStrike" dirty="0">
                        <a:effectLst/>
                        <a:latin typeface="Open Sans"/>
                      </a:endParaRPr>
                    </a:p>
                  </a:txBody>
                  <a:tcPr marL="70817" marR="0" marT="0" marB="0" anchor="ctr">
                    <a:solidFill>
                      <a:schemeClr val="accent1">
                        <a:lumMod val="75000"/>
                      </a:schemeClr>
                    </a:solidFill>
                  </a:tcPr>
                </a:tc>
                <a:tc>
                  <a:txBody>
                    <a:bodyPr/>
                    <a:lstStyle/>
                    <a:p>
                      <a:pPr algn="ctr" fontAlgn="ctr"/>
                      <a:r>
                        <a:rPr lang="es-ES" sz="700" u="none" strike="noStrike" dirty="0">
                          <a:effectLst/>
                        </a:rPr>
                        <a:t>8,10</a:t>
                      </a:r>
                      <a:endParaRPr lang="es-ES" sz="700" b="0" i="0" u="none" strike="noStrike" dirty="0">
                        <a:solidFill>
                          <a:srgbClr val="000000"/>
                        </a:solidFill>
                        <a:effectLst/>
                        <a:latin typeface="Open Sans"/>
                      </a:endParaRPr>
                    </a:p>
                  </a:txBody>
                  <a:tcPr marL="0" marR="70817" marT="0" marB="0" anchor="ctr"/>
                </a:tc>
                <a:tc>
                  <a:txBody>
                    <a:bodyPr/>
                    <a:lstStyle/>
                    <a:p>
                      <a:pPr algn="ctr" fontAlgn="ctr"/>
                      <a:r>
                        <a:rPr lang="es-ES" sz="700" u="none" strike="noStrike">
                          <a:effectLst/>
                        </a:rPr>
                        <a:t>77,7%</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a:effectLst/>
                        </a:rPr>
                        <a:t>34,8</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dirty="0">
                          <a:effectLst/>
                        </a:rPr>
                        <a:t>6,4%</a:t>
                      </a:r>
                      <a:endParaRPr lang="es-ES" sz="700" b="0" i="0" u="none" strike="noStrike" dirty="0">
                        <a:solidFill>
                          <a:srgbClr val="000000"/>
                        </a:solidFill>
                        <a:effectLst/>
                        <a:latin typeface="Open Sans"/>
                      </a:endParaRPr>
                    </a:p>
                  </a:txBody>
                  <a:tcPr marL="0" marR="70817" marT="0" marB="0" anchor="ctr"/>
                </a:tc>
                <a:tc>
                  <a:txBody>
                    <a:bodyPr/>
                    <a:lstStyle/>
                    <a:p>
                      <a:pPr algn="ctr" fontAlgn="ctr"/>
                      <a:r>
                        <a:rPr lang="es-ES" sz="700" u="none" strike="noStrike" dirty="0">
                          <a:effectLst/>
                        </a:rPr>
                        <a:t>3,30</a:t>
                      </a:r>
                      <a:endParaRPr lang="es-ES" sz="700" b="0" i="0" u="none" strike="noStrike" dirty="0">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dirty="0">
                          <a:effectLst/>
                        </a:rPr>
                        <a:t>47,3%</a:t>
                      </a:r>
                      <a:endParaRPr lang="es-ES" sz="700" b="0" i="0" u="none" strike="noStrike" dirty="0">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52,6</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1,5%</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extLst>
                  <a:ext uri="{0D108BD9-81ED-4DB2-BD59-A6C34878D82A}">
                    <a16:rowId xmlns:a16="http://schemas.microsoft.com/office/drawing/2014/main" val="553703481"/>
                  </a:ext>
                </a:extLst>
              </a:tr>
              <a:tr h="123574">
                <a:tc>
                  <a:txBody>
                    <a:bodyPr/>
                    <a:lstStyle/>
                    <a:p>
                      <a:pPr algn="l" fontAlgn="ctr"/>
                      <a:r>
                        <a:rPr lang="es-ES" sz="700" u="none" strike="noStrike" dirty="0">
                          <a:effectLst/>
                        </a:rPr>
                        <a:t>Madrid, C. de</a:t>
                      </a:r>
                      <a:endParaRPr lang="es-ES" sz="700" b="0" i="0" u="none" strike="noStrike" dirty="0">
                        <a:effectLst/>
                        <a:latin typeface="Open Sans"/>
                      </a:endParaRPr>
                    </a:p>
                  </a:txBody>
                  <a:tcPr marL="70817" marR="0" marT="0" marB="0" anchor="ctr">
                    <a:solidFill>
                      <a:schemeClr val="accent1">
                        <a:lumMod val="75000"/>
                      </a:schemeClr>
                    </a:solidFill>
                  </a:tcPr>
                </a:tc>
                <a:tc>
                  <a:txBody>
                    <a:bodyPr/>
                    <a:lstStyle/>
                    <a:p>
                      <a:pPr algn="ctr" fontAlgn="ctr"/>
                      <a:r>
                        <a:rPr lang="es-ES" sz="700" u="none" strike="noStrike" dirty="0">
                          <a:effectLst/>
                        </a:rPr>
                        <a:t>7,00</a:t>
                      </a:r>
                      <a:endParaRPr lang="es-ES" sz="700" b="0" i="0" u="none" strike="noStrike" dirty="0">
                        <a:solidFill>
                          <a:srgbClr val="000000"/>
                        </a:solidFill>
                        <a:effectLst/>
                        <a:latin typeface="Open Sans"/>
                      </a:endParaRPr>
                    </a:p>
                  </a:txBody>
                  <a:tcPr marL="0" marR="70817" marT="0" marB="0" anchor="ctr"/>
                </a:tc>
                <a:tc>
                  <a:txBody>
                    <a:bodyPr/>
                    <a:lstStyle/>
                    <a:p>
                      <a:pPr algn="ctr" fontAlgn="ctr"/>
                      <a:r>
                        <a:rPr lang="es-ES" sz="700" u="none" strike="noStrike">
                          <a:effectLst/>
                        </a:rPr>
                        <a:t>82,5%</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a:effectLst/>
                        </a:rPr>
                        <a:t>43,2</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dirty="0">
                          <a:effectLst/>
                        </a:rPr>
                        <a:t>4,5%</a:t>
                      </a:r>
                      <a:endParaRPr lang="es-ES" sz="700" b="0" i="0" u="none" strike="noStrike" dirty="0">
                        <a:solidFill>
                          <a:srgbClr val="000000"/>
                        </a:solidFill>
                        <a:effectLst/>
                        <a:latin typeface="Open Sans"/>
                      </a:endParaRPr>
                    </a:p>
                  </a:txBody>
                  <a:tcPr marL="0" marR="70817" marT="0" marB="0" anchor="ctr"/>
                </a:tc>
                <a:tc>
                  <a:txBody>
                    <a:bodyPr/>
                    <a:lstStyle/>
                    <a:p>
                      <a:pPr algn="ctr" fontAlgn="ctr"/>
                      <a:r>
                        <a:rPr lang="es-ES" sz="700" u="none" strike="noStrike" dirty="0">
                          <a:effectLst/>
                        </a:rPr>
                        <a:t>6,20</a:t>
                      </a:r>
                      <a:endParaRPr lang="es-ES" sz="700" b="0" i="0" u="none" strike="noStrike" dirty="0">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dirty="0">
                          <a:effectLst/>
                        </a:rPr>
                        <a:t>72,2%</a:t>
                      </a:r>
                      <a:endParaRPr lang="es-ES" sz="700" b="0" i="0" u="none" strike="noStrike" dirty="0">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42,7</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2,4%</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extLst>
                  <a:ext uri="{0D108BD9-81ED-4DB2-BD59-A6C34878D82A}">
                    <a16:rowId xmlns:a16="http://schemas.microsoft.com/office/drawing/2014/main" val="1544468156"/>
                  </a:ext>
                </a:extLst>
              </a:tr>
              <a:tr h="206719">
                <a:tc>
                  <a:txBody>
                    <a:bodyPr/>
                    <a:lstStyle/>
                    <a:p>
                      <a:pPr algn="l" fontAlgn="ctr"/>
                      <a:r>
                        <a:rPr lang="es-ES" sz="700" u="none" strike="noStrike" dirty="0">
                          <a:effectLst/>
                        </a:rPr>
                        <a:t>Murcia, Región de</a:t>
                      </a:r>
                      <a:endParaRPr lang="es-ES" sz="700" b="0" i="0" u="none" strike="noStrike" dirty="0">
                        <a:effectLst/>
                        <a:latin typeface="Open Sans"/>
                      </a:endParaRPr>
                    </a:p>
                  </a:txBody>
                  <a:tcPr marL="70817" marR="0" marT="0" marB="0" anchor="ctr">
                    <a:solidFill>
                      <a:schemeClr val="accent1">
                        <a:lumMod val="75000"/>
                      </a:schemeClr>
                    </a:solidFill>
                  </a:tcPr>
                </a:tc>
                <a:tc>
                  <a:txBody>
                    <a:bodyPr/>
                    <a:lstStyle/>
                    <a:p>
                      <a:pPr algn="ctr" fontAlgn="ctr"/>
                      <a:r>
                        <a:rPr lang="es-ES" sz="700" u="none" strike="noStrike">
                          <a:effectLst/>
                        </a:rPr>
                        <a:t>6,90</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dirty="0">
                          <a:effectLst/>
                        </a:rPr>
                        <a:t>69,7%</a:t>
                      </a:r>
                      <a:endParaRPr lang="es-ES" sz="700" b="0" i="0" u="none" strike="noStrike" dirty="0">
                        <a:solidFill>
                          <a:srgbClr val="000000"/>
                        </a:solidFill>
                        <a:effectLst/>
                        <a:latin typeface="Open Sans"/>
                      </a:endParaRPr>
                    </a:p>
                  </a:txBody>
                  <a:tcPr marL="0" marR="70817" marT="0" marB="0" anchor="ctr"/>
                </a:tc>
                <a:tc>
                  <a:txBody>
                    <a:bodyPr/>
                    <a:lstStyle/>
                    <a:p>
                      <a:pPr algn="ctr" fontAlgn="ctr"/>
                      <a:r>
                        <a:rPr lang="es-ES" sz="700" u="none" strike="noStrike">
                          <a:effectLst/>
                        </a:rPr>
                        <a:t>37,1</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a:effectLst/>
                        </a:rPr>
                        <a:t>4,6%</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dirty="0">
                          <a:effectLst/>
                        </a:rPr>
                        <a:t>7,00</a:t>
                      </a:r>
                      <a:endParaRPr lang="es-ES" sz="700" b="0" i="0" u="none" strike="noStrike" dirty="0">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dirty="0">
                          <a:effectLst/>
                        </a:rPr>
                        <a:t>57,2%</a:t>
                      </a:r>
                      <a:endParaRPr lang="es-ES" sz="700" b="0" i="0" u="none" strike="noStrike" dirty="0">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dirty="0">
                          <a:effectLst/>
                        </a:rPr>
                        <a:t>29,8</a:t>
                      </a:r>
                      <a:endParaRPr lang="es-ES" sz="700" b="0" i="0" u="none" strike="noStrike" dirty="0">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2,5%</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extLst>
                  <a:ext uri="{0D108BD9-81ED-4DB2-BD59-A6C34878D82A}">
                    <a16:rowId xmlns:a16="http://schemas.microsoft.com/office/drawing/2014/main" val="1488940082"/>
                  </a:ext>
                </a:extLst>
              </a:tr>
              <a:tr h="198110">
                <a:tc>
                  <a:txBody>
                    <a:bodyPr/>
                    <a:lstStyle/>
                    <a:p>
                      <a:pPr algn="l" fontAlgn="ctr"/>
                      <a:r>
                        <a:rPr lang="es-ES" sz="700" u="none" strike="noStrike" dirty="0">
                          <a:effectLst/>
                        </a:rPr>
                        <a:t>Navarra, C. Foral de</a:t>
                      </a:r>
                      <a:endParaRPr lang="es-ES" sz="700" b="0" i="0" u="none" strike="noStrike" dirty="0">
                        <a:effectLst/>
                        <a:latin typeface="Open Sans"/>
                      </a:endParaRPr>
                    </a:p>
                  </a:txBody>
                  <a:tcPr marL="70817" marR="0" marT="0" marB="0" anchor="ctr">
                    <a:solidFill>
                      <a:schemeClr val="accent1">
                        <a:lumMod val="75000"/>
                      </a:schemeClr>
                    </a:solidFill>
                  </a:tcPr>
                </a:tc>
                <a:tc>
                  <a:txBody>
                    <a:bodyPr/>
                    <a:lstStyle/>
                    <a:p>
                      <a:pPr algn="ctr" fontAlgn="ctr"/>
                      <a:r>
                        <a:rPr lang="es-ES" sz="700" u="none" strike="noStrike">
                          <a:effectLst/>
                        </a:rPr>
                        <a:t>6,50</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dirty="0">
                          <a:effectLst/>
                        </a:rPr>
                        <a:t>71,6%</a:t>
                      </a:r>
                      <a:endParaRPr lang="es-ES" sz="700" b="0" i="0" u="none" strike="noStrike" dirty="0">
                        <a:solidFill>
                          <a:srgbClr val="000000"/>
                        </a:solidFill>
                        <a:effectLst/>
                        <a:latin typeface="Open Sans"/>
                      </a:endParaRPr>
                    </a:p>
                  </a:txBody>
                  <a:tcPr marL="0" marR="70817" marT="0" marB="0" anchor="ctr"/>
                </a:tc>
                <a:tc>
                  <a:txBody>
                    <a:bodyPr/>
                    <a:lstStyle/>
                    <a:p>
                      <a:pPr algn="ctr" fontAlgn="ctr"/>
                      <a:r>
                        <a:rPr lang="es-ES" sz="700" u="none" strike="noStrike">
                          <a:effectLst/>
                        </a:rPr>
                        <a:t>40,5</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a:effectLst/>
                        </a:rPr>
                        <a:t>5,1%</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dirty="0">
                          <a:effectLst/>
                        </a:rPr>
                        <a:t>14,00</a:t>
                      </a:r>
                      <a:endParaRPr lang="es-ES" sz="700" b="0" i="0" u="none" strike="noStrike" dirty="0">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dirty="0">
                          <a:effectLst/>
                        </a:rPr>
                        <a:t>84,7%</a:t>
                      </a:r>
                      <a:endParaRPr lang="es-ES" sz="700" b="0" i="0" u="none" strike="noStrike" dirty="0">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dirty="0">
                          <a:effectLst/>
                        </a:rPr>
                        <a:t>22,1</a:t>
                      </a:r>
                      <a:endParaRPr lang="es-ES" sz="700" b="0" i="0" u="none" strike="noStrike" dirty="0">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2,1%</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extLst>
                  <a:ext uri="{0D108BD9-81ED-4DB2-BD59-A6C34878D82A}">
                    <a16:rowId xmlns:a16="http://schemas.microsoft.com/office/drawing/2014/main" val="2567808486"/>
                  </a:ext>
                </a:extLst>
              </a:tr>
              <a:tr h="123574">
                <a:tc>
                  <a:txBody>
                    <a:bodyPr/>
                    <a:lstStyle/>
                    <a:p>
                      <a:pPr algn="l" fontAlgn="ctr"/>
                      <a:r>
                        <a:rPr lang="es-ES" sz="700" u="none" strike="noStrike" dirty="0">
                          <a:effectLst/>
                        </a:rPr>
                        <a:t>País Vasco</a:t>
                      </a:r>
                      <a:endParaRPr lang="es-ES" sz="700" b="0" i="0" u="none" strike="noStrike" dirty="0">
                        <a:effectLst/>
                        <a:latin typeface="Open Sans"/>
                      </a:endParaRPr>
                    </a:p>
                  </a:txBody>
                  <a:tcPr marL="70817" marR="0" marT="0" marB="0" anchor="ctr">
                    <a:solidFill>
                      <a:srgbClr val="FFC000"/>
                    </a:solidFill>
                  </a:tcPr>
                </a:tc>
                <a:tc>
                  <a:txBody>
                    <a:bodyPr/>
                    <a:lstStyle/>
                    <a:p>
                      <a:pPr algn="ctr" fontAlgn="ctr"/>
                      <a:r>
                        <a:rPr lang="es-ES" sz="700" u="none" strike="noStrike" dirty="0">
                          <a:effectLst/>
                        </a:rPr>
                        <a:t>6,00</a:t>
                      </a:r>
                      <a:endParaRPr lang="es-ES" sz="700" b="0" i="0" u="none" strike="noStrike" dirty="0">
                        <a:solidFill>
                          <a:srgbClr val="000000"/>
                        </a:solidFill>
                        <a:effectLst/>
                        <a:latin typeface="Open Sans"/>
                      </a:endParaRPr>
                    </a:p>
                  </a:txBody>
                  <a:tcPr marL="0" marR="70817" marT="0" marB="0" anchor="ctr">
                    <a:solidFill>
                      <a:srgbClr val="FFC000"/>
                    </a:solidFill>
                  </a:tcPr>
                </a:tc>
                <a:tc>
                  <a:txBody>
                    <a:bodyPr/>
                    <a:lstStyle/>
                    <a:p>
                      <a:pPr algn="ctr" fontAlgn="ctr"/>
                      <a:r>
                        <a:rPr lang="es-ES" sz="700" u="none" strike="noStrike" dirty="0">
                          <a:effectLst/>
                        </a:rPr>
                        <a:t>75,6%</a:t>
                      </a:r>
                      <a:endParaRPr lang="es-ES" sz="700" b="0" i="0" u="none" strike="noStrike" dirty="0">
                        <a:solidFill>
                          <a:srgbClr val="000000"/>
                        </a:solidFill>
                        <a:effectLst/>
                        <a:latin typeface="Open Sans"/>
                      </a:endParaRPr>
                    </a:p>
                  </a:txBody>
                  <a:tcPr marL="0" marR="70817" marT="0" marB="0" anchor="ctr">
                    <a:solidFill>
                      <a:srgbClr val="FFC000"/>
                    </a:solidFill>
                  </a:tcPr>
                </a:tc>
                <a:tc>
                  <a:txBody>
                    <a:bodyPr/>
                    <a:lstStyle/>
                    <a:p>
                      <a:pPr algn="ctr" fontAlgn="ctr"/>
                      <a:r>
                        <a:rPr lang="es-ES" sz="700" u="none" strike="noStrike" dirty="0">
                          <a:effectLst/>
                        </a:rPr>
                        <a:t>45,9</a:t>
                      </a:r>
                      <a:endParaRPr lang="es-ES" sz="700" b="0" i="0" u="none" strike="noStrike" dirty="0">
                        <a:solidFill>
                          <a:srgbClr val="000000"/>
                        </a:solidFill>
                        <a:effectLst/>
                        <a:latin typeface="Open Sans"/>
                      </a:endParaRPr>
                    </a:p>
                  </a:txBody>
                  <a:tcPr marL="0" marR="70817" marT="0" marB="0" anchor="ctr">
                    <a:solidFill>
                      <a:srgbClr val="FFC000"/>
                    </a:solidFill>
                  </a:tcPr>
                </a:tc>
                <a:tc>
                  <a:txBody>
                    <a:bodyPr/>
                    <a:lstStyle/>
                    <a:p>
                      <a:pPr algn="ctr" fontAlgn="ctr"/>
                      <a:r>
                        <a:rPr lang="es-ES" sz="700" u="none" strike="noStrike" dirty="0">
                          <a:effectLst/>
                        </a:rPr>
                        <a:t>4,0%</a:t>
                      </a:r>
                      <a:endParaRPr lang="es-ES" sz="700" b="0" i="0" u="none" strike="noStrike" dirty="0">
                        <a:solidFill>
                          <a:srgbClr val="000000"/>
                        </a:solidFill>
                        <a:effectLst/>
                        <a:latin typeface="Open Sans"/>
                      </a:endParaRPr>
                    </a:p>
                  </a:txBody>
                  <a:tcPr marL="0" marR="70817" marT="0" marB="0" anchor="ctr">
                    <a:solidFill>
                      <a:srgbClr val="FFC000"/>
                    </a:solidFill>
                  </a:tcPr>
                </a:tc>
                <a:tc>
                  <a:txBody>
                    <a:bodyPr/>
                    <a:lstStyle/>
                    <a:p>
                      <a:pPr algn="ctr" fontAlgn="ctr"/>
                      <a:r>
                        <a:rPr lang="es-ES" sz="700" u="none" strike="noStrike" dirty="0">
                          <a:effectLst/>
                        </a:rPr>
                        <a:t>7,80</a:t>
                      </a:r>
                      <a:endParaRPr lang="es-ES" sz="700" b="0" i="0" u="none" strike="noStrike" dirty="0">
                        <a:solidFill>
                          <a:srgbClr val="000000"/>
                        </a:solidFill>
                        <a:effectLst/>
                        <a:latin typeface="Open Sans"/>
                      </a:endParaRPr>
                    </a:p>
                  </a:txBody>
                  <a:tcPr marL="0" marR="70817" marT="0" marB="0" anchor="ctr">
                    <a:solidFill>
                      <a:srgbClr val="FFC000"/>
                    </a:solidFill>
                  </a:tcPr>
                </a:tc>
                <a:tc>
                  <a:txBody>
                    <a:bodyPr/>
                    <a:lstStyle/>
                    <a:p>
                      <a:pPr algn="ctr" fontAlgn="ctr"/>
                      <a:r>
                        <a:rPr lang="es-ES" sz="700" u="none" strike="noStrike" dirty="0">
                          <a:effectLst/>
                        </a:rPr>
                        <a:t>64,7%</a:t>
                      </a:r>
                      <a:endParaRPr lang="es-ES" sz="700" b="0" i="0" u="none" strike="noStrike" dirty="0">
                        <a:solidFill>
                          <a:srgbClr val="000000"/>
                        </a:solidFill>
                        <a:effectLst/>
                        <a:latin typeface="Open Sans"/>
                      </a:endParaRPr>
                    </a:p>
                  </a:txBody>
                  <a:tcPr marL="0" marR="70817" marT="0" marB="0" anchor="ctr">
                    <a:solidFill>
                      <a:srgbClr val="FFC000"/>
                    </a:solidFill>
                  </a:tcPr>
                </a:tc>
                <a:tc>
                  <a:txBody>
                    <a:bodyPr/>
                    <a:lstStyle/>
                    <a:p>
                      <a:pPr algn="ctr" fontAlgn="ctr"/>
                      <a:r>
                        <a:rPr lang="es-ES" sz="700" u="none" strike="noStrike" dirty="0">
                          <a:effectLst/>
                        </a:rPr>
                        <a:t>30,5</a:t>
                      </a:r>
                      <a:endParaRPr lang="es-ES" sz="700" b="0" i="0" u="none" strike="noStrike" dirty="0">
                        <a:solidFill>
                          <a:srgbClr val="000000"/>
                        </a:solidFill>
                        <a:effectLst/>
                        <a:latin typeface="Open Sans"/>
                      </a:endParaRPr>
                    </a:p>
                  </a:txBody>
                  <a:tcPr marL="0" marR="70817" marT="0" marB="0" anchor="ctr">
                    <a:solidFill>
                      <a:srgbClr val="FFC000"/>
                    </a:solidFill>
                  </a:tcPr>
                </a:tc>
                <a:tc>
                  <a:txBody>
                    <a:bodyPr/>
                    <a:lstStyle/>
                    <a:p>
                      <a:pPr algn="ctr" fontAlgn="ctr"/>
                      <a:r>
                        <a:rPr lang="es-ES" sz="700" u="none" strike="noStrike" dirty="0">
                          <a:effectLst/>
                        </a:rPr>
                        <a:t>2,7%</a:t>
                      </a:r>
                      <a:endParaRPr lang="es-ES" sz="700" b="0" i="0" u="none" strike="noStrike" dirty="0">
                        <a:solidFill>
                          <a:srgbClr val="000000"/>
                        </a:solidFill>
                        <a:effectLst/>
                        <a:latin typeface="Open Sans"/>
                      </a:endParaRPr>
                    </a:p>
                  </a:txBody>
                  <a:tcPr marL="0" marR="70817" marT="0" marB="0" anchor="ctr">
                    <a:solidFill>
                      <a:srgbClr val="FFC000"/>
                    </a:solidFill>
                  </a:tcPr>
                </a:tc>
                <a:extLst>
                  <a:ext uri="{0D108BD9-81ED-4DB2-BD59-A6C34878D82A}">
                    <a16:rowId xmlns:a16="http://schemas.microsoft.com/office/drawing/2014/main" val="2294432963"/>
                  </a:ext>
                </a:extLst>
              </a:tr>
              <a:tr h="123574">
                <a:tc>
                  <a:txBody>
                    <a:bodyPr/>
                    <a:lstStyle/>
                    <a:p>
                      <a:pPr algn="l" fontAlgn="ctr"/>
                      <a:r>
                        <a:rPr lang="es-ES" sz="700" u="none" strike="noStrike" dirty="0">
                          <a:effectLst/>
                        </a:rPr>
                        <a:t>Rioja, La</a:t>
                      </a:r>
                      <a:endParaRPr lang="es-ES" sz="700" b="0" i="0" u="none" strike="noStrike" dirty="0">
                        <a:effectLst/>
                        <a:latin typeface="Open Sans"/>
                      </a:endParaRPr>
                    </a:p>
                  </a:txBody>
                  <a:tcPr marL="70817" marR="0" marT="0" marB="0" anchor="ctr">
                    <a:solidFill>
                      <a:schemeClr val="accent1">
                        <a:lumMod val="75000"/>
                      </a:schemeClr>
                    </a:solidFill>
                  </a:tcPr>
                </a:tc>
                <a:tc>
                  <a:txBody>
                    <a:bodyPr/>
                    <a:lstStyle/>
                    <a:p>
                      <a:pPr algn="ctr" fontAlgn="ctr"/>
                      <a:r>
                        <a:rPr lang="es-ES" sz="700" u="none" strike="noStrike">
                          <a:effectLst/>
                        </a:rPr>
                        <a:t>9,60</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dirty="0">
                          <a:effectLst/>
                        </a:rPr>
                        <a:t>79,6%</a:t>
                      </a:r>
                      <a:endParaRPr lang="es-ES" sz="700" b="0" i="0" u="none" strike="noStrike" dirty="0">
                        <a:solidFill>
                          <a:srgbClr val="000000"/>
                        </a:solidFill>
                        <a:effectLst/>
                        <a:latin typeface="Open Sans"/>
                      </a:endParaRPr>
                    </a:p>
                  </a:txBody>
                  <a:tcPr marL="0" marR="70817" marT="0" marB="0" anchor="ctr"/>
                </a:tc>
                <a:tc>
                  <a:txBody>
                    <a:bodyPr/>
                    <a:lstStyle/>
                    <a:p>
                      <a:pPr algn="ctr" fontAlgn="ctr"/>
                      <a:r>
                        <a:rPr lang="es-ES" sz="700" u="none" strike="noStrike">
                          <a:effectLst/>
                        </a:rPr>
                        <a:t>30,4</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a:effectLst/>
                        </a:rPr>
                        <a:t>5,8%</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a:effectLst/>
                        </a:rPr>
                        <a:t>2,40</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dirty="0">
                          <a:effectLst/>
                        </a:rPr>
                        <a:t>36,7%</a:t>
                      </a:r>
                      <a:endParaRPr lang="es-ES" sz="700" b="0" i="0" u="none" strike="noStrike" dirty="0">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dirty="0">
                          <a:effectLst/>
                        </a:rPr>
                        <a:t>56,3</a:t>
                      </a:r>
                      <a:endParaRPr lang="es-ES" sz="700" b="0" i="0" u="none" strike="noStrike" dirty="0">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a:effectLst/>
                        </a:rPr>
                        <a:t>0,4%</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extLst>
                  <a:ext uri="{0D108BD9-81ED-4DB2-BD59-A6C34878D82A}">
                    <a16:rowId xmlns:a16="http://schemas.microsoft.com/office/drawing/2014/main" val="838373139"/>
                  </a:ext>
                </a:extLst>
              </a:tr>
              <a:tr h="123574">
                <a:tc>
                  <a:txBody>
                    <a:bodyPr/>
                    <a:lstStyle/>
                    <a:p>
                      <a:pPr algn="l" fontAlgn="ctr"/>
                      <a:r>
                        <a:rPr lang="es-ES" sz="700" u="none" strike="noStrike" dirty="0">
                          <a:effectLst/>
                        </a:rPr>
                        <a:t>Ceuta y Melilla</a:t>
                      </a:r>
                      <a:endParaRPr lang="es-ES" sz="700" b="0" i="0" u="none" strike="noStrike" dirty="0">
                        <a:effectLst/>
                        <a:latin typeface="Open Sans"/>
                      </a:endParaRPr>
                    </a:p>
                  </a:txBody>
                  <a:tcPr marL="70817" marR="0" marT="0" marB="0" anchor="ctr">
                    <a:solidFill>
                      <a:schemeClr val="accent1">
                        <a:lumMod val="75000"/>
                      </a:schemeClr>
                    </a:solidFill>
                  </a:tcPr>
                </a:tc>
                <a:tc>
                  <a:txBody>
                    <a:bodyPr/>
                    <a:lstStyle/>
                    <a:p>
                      <a:pPr algn="ctr" fontAlgn="ctr"/>
                      <a:r>
                        <a:rPr lang="es-ES" sz="700" u="none" strike="noStrike">
                          <a:effectLst/>
                        </a:rPr>
                        <a:t>6,60</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dirty="0">
                          <a:effectLst/>
                        </a:rPr>
                        <a:t>50,9%</a:t>
                      </a:r>
                      <a:endParaRPr lang="es-ES" sz="700" b="0" i="0" u="none" strike="noStrike" dirty="0">
                        <a:solidFill>
                          <a:srgbClr val="000000"/>
                        </a:solidFill>
                        <a:effectLst/>
                        <a:latin typeface="Open Sans"/>
                      </a:endParaRPr>
                    </a:p>
                  </a:txBody>
                  <a:tcPr marL="0" marR="70817" marT="0" marB="0" anchor="ctr"/>
                </a:tc>
                <a:tc>
                  <a:txBody>
                    <a:bodyPr/>
                    <a:lstStyle/>
                    <a:p>
                      <a:pPr algn="ctr" fontAlgn="ctr"/>
                      <a:r>
                        <a:rPr lang="es-ES" sz="700" u="none" strike="noStrike" dirty="0">
                          <a:effectLst/>
                        </a:rPr>
                        <a:t>28,1</a:t>
                      </a:r>
                      <a:endParaRPr lang="es-ES" sz="700" b="0" i="0" u="none" strike="noStrike" dirty="0">
                        <a:solidFill>
                          <a:srgbClr val="000000"/>
                        </a:solidFill>
                        <a:effectLst/>
                        <a:latin typeface="Open Sans"/>
                      </a:endParaRPr>
                    </a:p>
                  </a:txBody>
                  <a:tcPr marL="0" marR="70817" marT="0" marB="0" anchor="ctr"/>
                </a:tc>
                <a:tc>
                  <a:txBody>
                    <a:bodyPr/>
                    <a:lstStyle/>
                    <a:p>
                      <a:pPr algn="ctr" fontAlgn="ctr"/>
                      <a:r>
                        <a:rPr lang="es-ES" sz="700" u="none" strike="noStrike">
                          <a:effectLst/>
                        </a:rPr>
                        <a:t>5,7%</a:t>
                      </a:r>
                      <a:endParaRPr lang="es-ES" sz="700" b="0" i="0" u="none" strike="noStrike">
                        <a:solidFill>
                          <a:srgbClr val="000000"/>
                        </a:solidFill>
                        <a:effectLst/>
                        <a:latin typeface="Open Sans"/>
                      </a:endParaRPr>
                    </a:p>
                  </a:txBody>
                  <a:tcPr marL="0" marR="70817" marT="0" marB="0" anchor="ctr"/>
                </a:tc>
                <a:tc>
                  <a:txBody>
                    <a:bodyPr/>
                    <a:lstStyle/>
                    <a:p>
                      <a:pPr algn="ctr" fontAlgn="ctr"/>
                      <a:r>
                        <a:rPr lang="es-ES" sz="700" u="none" strike="noStrike">
                          <a:effectLst/>
                        </a:rPr>
                        <a:t>0,00</a:t>
                      </a:r>
                      <a:endParaRPr lang="es-ES" sz="700" b="0" i="0" u="none" strike="noStrike">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dirty="0">
                          <a:effectLst/>
                        </a:rPr>
                        <a:t>0,0%</a:t>
                      </a:r>
                      <a:endParaRPr lang="es-ES" sz="700" b="0" i="0" u="none" strike="noStrike" dirty="0">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dirty="0">
                          <a:effectLst/>
                        </a:rPr>
                        <a:t>0,0</a:t>
                      </a:r>
                      <a:endParaRPr lang="es-ES" sz="700" b="0" i="0" u="none" strike="noStrike" dirty="0">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dirty="0">
                          <a:effectLst/>
                        </a:rPr>
                        <a:t>0,0%</a:t>
                      </a:r>
                      <a:endParaRPr lang="es-ES" sz="700" b="0" i="0" u="none" strike="noStrike" dirty="0">
                        <a:solidFill>
                          <a:srgbClr val="000000"/>
                        </a:solidFill>
                        <a:effectLst/>
                        <a:latin typeface="Open Sans"/>
                      </a:endParaRPr>
                    </a:p>
                  </a:txBody>
                  <a:tcPr marL="0" marR="70817" marT="0" marB="0" anchor="ctr">
                    <a:solidFill>
                      <a:schemeClr val="accent4">
                        <a:lumMod val="40000"/>
                        <a:lumOff val="60000"/>
                      </a:schemeClr>
                    </a:solidFill>
                  </a:tcPr>
                </a:tc>
                <a:extLst>
                  <a:ext uri="{0D108BD9-81ED-4DB2-BD59-A6C34878D82A}">
                    <a16:rowId xmlns:a16="http://schemas.microsoft.com/office/drawing/2014/main" val="2537016940"/>
                  </a:ext>
                </a:extLst>
              </a:tr>
              <a:tr h="123574">
                <a:tc>
                  <a:txBody>
                    <a:bodyPr/>
                    <a:lstStyle/>
                    <a:p>
                      <a:pPr algn="l" fontAlgn="ctr"/>
                      <a:r>
                        <a:rPr lang="es-ES" sz="700" u="none" strike="noStrike" dirty="0">
                          <a:effectLst/>
                        </a:rPr>
                        <a:t>TOTAL</a:t>
                      </a:r>
                      <a:endParaRPr lang="es-ES" sz="700" b="1" i="1" u="none" strike="noStrike" dirty="0">
                        <a:effectLst/>
                        <a:latin typeface="Open Sans"/>
                      </a:endParaRPr>
                    </a:p>
                  </a:txBody>
                  <a:tcPr marL="212452" marR="0" marT="0" marB="0" anchor="ctr">
                    <a:solidFill>
                      <a:schemeClr val="accent1">
                        <a:lumMod val="75000"/>
                      </a:schemeClr>
                    </a:solidFill>
                  </a:tcPr>
                </a:tc>
                <a:tc>
                  <a:txBody>
                    <a:bodyPr/>
                    <a:lstStyle/>
                    <a:p>
                      <a:pPr algn="ctr" fontAlgn="ctr"/>
                      <a:r>
                        <a:rPr lang="es-ES" sz="700" u="none" strike="noStrike">
                          <a:effectLst/>
                        </a:rPr>
                        <a:t>7,83</a:t>
                      </a:r>
                      <a:endParaRPr lang="es-ES" sz="700" b="1" i="0" u="none" strike="noStrike">
                        <a:solidFill>
                          <a:srgbClr val="000000"/>
                        </a:solidFill>
                        <a:effectLst/>
                        <a:latin typeface="Open Sans"/>
                      </a:endParaRPr>
                    </a:p>
                  </a:txBody>
                  <a:tcPr marL="0" marR="70817" marT="0" marB="0" anchor="ctr"/>
                </a:tc>
                <a:tc>
                  <a:txBody>
                    <a:bodyPr/>
                    <a:lstStyle/>
                    <a:p>
                      <a:pPr algn="ctr" fontAlgn="ctr"/>
                      <a:r>
                        <a:rPr lang="es-ES" sz="700" u="none" strike="noStrike">
                          <a:effectLst/>
                        </a:rPr>
                        <a:t>74,9%</a:t>
                      </a:r>
                      <a:endParaRPr lang="es-ES" sz="700" b="1" i="0" u="none" strike="noStrike">
                        <a:solidFill>
                          <a:srgbClr val="000000"/>
                        </a:solidFill>
                        <a:effectLst/>
                        <a:latin typeface="Open Sans"/>
                      </a:endParaRPr>
                    </a:p>
                  </a:txBody>
                  <a:tcPr marL="0" marR="70817" marT="0" marB="0" anchor="ctr"/>
                </a:tc>
                <a:tc>
                  <a:txBody>
                    <a:bodyPr/>
                    <a:lstStyle/>
                    <a:p>
                      <a:pPr algn="ctr" fontAlgn="ctr"/>
                      <a:r>
                        <a:rPr lang="es-ES" sz="700" u="none" strike="noStrike" dirty="0">
                          <a:effectLst/>
                        </a:rPr>
                        <a:t>34,9</a:t>
                      </a:r>
                      <a:endParaRPr lang="es-ES" sz="700" b="1" i="0" u="none" strike="noStrike" dirty="0">
                        <a:solidFill>
                          <a:srgbClr val="000000"/>
                        </a:solidFill>
                        <a:effectLst/>
                        <a:latin typeface="Open Sans"/>
                      </a:endParaRPr>
                    </a:p>
                  </a:txBody>
                  <a:tcPr marL="0" marR="70817" marT="0" marB="0" anchor="ctr"/>
                </a:tc>
                <a:tc>
                  <a:txBody>
                    <a:bodyPr/>
                    <a:lstStyle/>
                    <a:p>
                      <a:pPr algn="ctr" fontAlgn="ctr"/>
                      <a:r>
                        <a:rPr lang="es-ES" sz="700" u="none" strike="noStrike" dirty="0">
                          <a:effectLst/>
                        </a:rPr>
                        <a:t>5,3%</a:t>
                      </a:r>
                      <a:endParaRPr lang="es-ES" sz="700" b="1" i="0" u="none" strike="noStrike" dirty="0">
                        <a:solidFill>
                          <a:srgbClr val="000000"/>
                        </a:solidFill>
                        <a:effectLst/>
                        <a:latin typeface="Open Sans"/>
                      </a:endParaRPr>
                    </a:p>
                  </a:txBody>
                  <a:tcPr marL="0" marR="70817" marT="0" marB="0" anchor="ctr"/>
                </a:tc>
                <a:tc>
                  <a:txBody>
                    <a:bodyPr/>
                    <a:lstStyle/>
                    <a:p>
                      <a:pPr algn="ctr" fontAlgn="ctr"/>
                      <a:r>
                        <a:rPr lang="es-ES" sz="700" u="none" strike="noStrike" dirty="0">
                          <a:effectLst/>
                        </a:rPr>
                        <a:t>5,38</a:t>
                      </a:r>
                      <a:endParaRPr lang="es-ES" sz="700" b="1" i="0" u="none" strike="noStrike" dirty="0">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dirty="0">
                          <a:effectLst/>
                        </a:rPr>
                        <a:t>65,7%</a:t>
                      </a:r>
                      <a:endParaRPr lang="es-ES" sz="700" b="1" i="0" u="none" strike="noStrike" dirty="0">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dirty="0">
                          <a:effectLst/>
                        </a:rPr>
                        <a:t>44,6</a:t>
                      </a:r>
                      <a:endParaRPr lang="es-ES" sz="700" b="1" i="0" u="none" strike="noStrike" dirty="0">
                        <a:solidFill>
                          <a:srgbClr val="000000"/>
                        </a:solidFill>
                        <a:effectLst/>
                        <a:latin typeface="Open Sans"/>
                      </a:endParaRPr>
                    </a:p>
                  </a:txBody>
                  <a:tcPr marL="0" marR="70817" marT="0" marB="0" anchor="ctr">
                    <a:solidFill>
                      <a:schemeClr val="accent4">
                        <a:lumMod val="40000"/>
                        <a:lumOff val="60000"/>
                      </a:schemeClr>
                    </a:solidFill>
                  </a:tcPr>
                </a:tc>
                <a:tc>
                  <a:txBody>
                    <a:bodyPr/>
                    <a:lstStyle/>
                    <a:p>
                      <a:pPr algn="ctr" fontAlgn="ctr"/>
                      <a:r>
                        <a:rPr lang="es-ES" sz="700" u="none" strike="noStrike" dirty="0">
                          <a:effectLst/>
                        </a:rPr>
                        <a:t>2,0%</a:t>
                      </a:r>
                      <a:endParaRPr lang="es-ES" sz="700" b="1" i="0" u="none" strike="noStrike" dirty="0">
                        <a:solidFill>
                          <a:srgbClr val="000000"/>
                        </a:solidFill>
                        <a:effectLst/>
                        <a:latin typeface="Open Sans"/>
                      </a:endParaRPr>
                    </a:p>
                  </a:txBody>
                  <a:tcPr marL="0" marR="70817" marT="0" marB="0" anchor="ctr">
                    <a:solidFill>
                      <a:schemeClr val="accent4">
                        <a:lumMod val="40000"/>
                        <a:lumOff val="60000"/>
                      </a:schemeClr>
                    </a:solidFill>
                  </a:tcPr>
                </a:tc>
                <a:extLst>
                  <a:ext uri="{0D108BD9-81ED-4DB2-BD59-A6C34878D82A}">
                    <a16:rowId xmlns:a16="http://schemas.microsoft.com/office/drawing/2014/main" val="3476522440"/>
                  </a:ext>
                </a:extLst>
              </a:tr>
            </a:tbl>
          </a:graphicData>
        </a:graphic>
      </p:graphicFrame>
      <p:graphicFrame>
        <p:nvGraphicFramePr>
          <p:cNvPr id="9" name="Tabla 8">
            <a:extLst>
              <a:ext uri="{FF2B5EF4-FFF2-40B4-BE49-F238E27FC236}">
                <a16:creationId xmlns:a16="http://schemas.microsoft.com/office/drawing/2014/main" id="{C88AFC55-5B63-493A-9309-A53CC3795912}"/>
              </a:ext>
            </a:extLst>
          </p:cNvPr>
          <p:cNvGraphicFramePr>
            <a:graphicFrameLocks noGrp="1"/>
          </p:cNvGraphicFramePr>
          <p:nvPr>
            <p:extLst>
              <p:ext uri="{D42A27DB-BD31-4B8C-83A1-F6EECF244321}">
                <p14:modId xmlns:p14="http://schemas.microsoft.com/office/powerpoint/2010/main" val="3362531548"/>
              </p:ext>
            </p:extLst>
          </p:nvPr>
        </p:nvGraphicFramePr>
        <p:xfrm>
          <a:off x="5353879" y="1671518"/>
          <a:ext cx="3173896" cy="2736773"/>
        </p:xfrm>
        <a:graphic>
          <a:graphicData uri="http://schemas.openxmlformats.org/drawingml/2006/table">
            <a:tbl>
              <a:tblPr/>
              <a:tblGrid>
                <a:gridCol w="380108">
                  <a:extLst>
                    <a:ext uri="{9D8B030D-6E8A-4147-A177-3AD203B41FA5}">
                      <a16:colId xmlns:a16="http://schemas.microsoft.com/office/drawing/2014/main" val="602205522"/>
                    </a:ext>
                  </a:extLst>
                </a:gridCol>
                <a:gridCol w="329362">
                  <a:extLst>
                    <a:ext uri="{9D8B030D-6E8A-4147-A177-3AD203B41FA5}">
                      <a16:colId xmlns:a16="http://schemas.microsoft.com/office/drawing/2014/main" val="67150613"/>
                    </a:ext>
                  </a:extLst>
                </a:gridCol>
                <a:gridCol w="590946">
                  <a:extLst>
                    <a:ext uri="{9D8B030D-6E8A-4147-A177-3AD203B41FA5}">
                      <a16:colId xmlns:a16="http://schemas.microsoft.com/office/drawing/2014/main" val="1646538337"/>
                    </a:ext>
                  </a:extLst>
                </a:gridCol>
                <a:gridCol w="418778">
                  <a:extLst>
                    <a:ext uri="{9D8B030D-6E8A-4147-A177-3AD203B41FA5}">
                      <a16:colId xmlns:a16="http://schemas.microsoft.com/office/drawing/2014/main" val="2618012601"/>
                    </a:ext>
                  </a:extLst>
                </a:gridCol>
                <a:gridCol w="440818">
                  <a:extLst>
                    <a:ext uri="{9D8B030D-6E8A-4147-A177-3AD203B41FA5}">
                      <a16:colId xmlns:a16="http://schemas.microsoft.com/office/drawing/2014/main" val="3689074982"/>
                    </a:ext>
                  </a:extLst>
                </a:gridCol>
                <a:gridCol w="609799">
                  <a:extLst>
                    <a:ext uri="{9D8B030D-6E8A-4147-A177-3AD203B41FA5}">
                      <a16:colId xmlns:a16="http://schemas.microsoft.com/office/drawing/2014/main" val="879167588"/>
                    </a:ext>
                  </a:extLst>
                </a:gridCol>
                <a:gridCol w="404085">
                  <a:extLst>
                    <a:ext uri="{9D8B030D-6E8A-4147-A177-3AD203B41FA5}">
                      <a16:colId xmlns:a16="http://schemas.microsoft.com/office/drawing/2014/main" val="3599278696"/>
                    </a:ext>
                  </a:extLst>
                </a:gridCol>
              </a:tblGrid>
              <a:tr h="304470">
                <a:tc rowSpan="2">
                  <a:txBody>
                    <a:bodyPr/>
                    <a:lstStyle/>
                    <a:p>
                      <a:pPr algn="ctr" rtl="0" fontAlgn="b"/>
                      <a:endParaRPr lang="es-ES" sz="700" b="1" dirty="0">
                        <a:solidFill>
                          <a:schemeClr val="bg1"/>
                        </a:solidFill>
                        <a:effectLst/>
                      </a:endParaRP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1">
                        <a:lumMod val="75000"/>
                      </a:schemeClr>
                    </a:solidFill>
                  </a:tcPr>
                </a:tc>
                <a:tc gridSpan="2">
                  <a:txBody>
                    <a:bodyPr/>
                    <a:lstStyle/>
                    <a:p>
                      <a:pPr algn="ctr" rtl="0" fontAlgn="b"/>
                      <a:r>
                        <a:rPr lang="es-ES" sz="700" b="1" dirty="0">
                          <a:effectLst/>
                        </a:rPr>
                        <a:t>Hospitales De Agudos</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1">
                        <a:lumMod val="75000"/>
                      </a:schemeClr>
                    </a:solidFill>
                  </a:tcPr>
                </a:tc>
                <a:tc hMerge="1">
                  <a:txBody>
                    <a:bodyPr/>
                    <a:lstStyle/>
                    <a:p>
                      <a:endParaRPr lang="es-ES"/>
                    </a:p>
                  </a:txBody>
                  <a:tcPr/>
                </a:tc>
                <a:tc gridSpan="2">
                  <a:txBody>
                    <a:bodyPr/>
                    <a:lstStyle/>
                    <a:p>
                      <a:pPr algn="ctr" rtl="0" fontAlgn="b"/>
                      <a:r>
                        <a:rPr lang="es-ES" sz="700" b="1" dirty="0">
                          <a:effectLst/>
                        </a:rPr>
                        <a:t>HOSPITALES DE LARGA ESTANCIA</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1">
                        <a:lumMod val="75000"/>
                      </a:schemeClr>
                    </a:solidFill>
                  </a:tcPr>
                </a:tc>
                <a:tc hMerge="1">
                  <a:txBody>
                    <a:bodyPr/>
                    <a:lstStyle/>
                    <a:p>
                      <a:endParaRPr lang="es-ES"/>
                    </a:p>
                  </a:txBody>
                  <a:tcPr/>
                </a:tc>
                <a:tc gridSpan="2">
                  <a:txBody>
                    <a:bodyPr/>
                    <a:lstStyle/>
                    <a:p>
                      <a:pPr algn="ctr" rtl="0" fontAlgn="b"/>
                      <a:r>
                        <a:rPr lang="es-ES" sz="700" b="1" dirty="0">
                          <a:effectLst/>
                        </a:rPr>
                        <a:t>Total</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1">
                        <a:lumMod val="75000"/>
                      </a:schemeClr>
                    </a:solidFill>
                  </a:tcPr>
                </a:tc>
                <a:tc hMerge="1">
                  <a:txBody>
                    <a:bodyPr/>
                    <a:lstStyle/>
                    <a:p>
                      <a:endParaRPr lang="es-ES"/>
                    </a:p>
                  </a:txBody>
                  <a:tcPr/>
                </a:tc>
                <a:extLst>
                  <a:ext uri="{0D108BD9-81ED-4DB2-BD59-A6C34878D82A}">
                    <a16:rowId xmlns:a16="http://schemas.microsoft.com/office/drawing/2014/main" val="2356114471"/>
                  </a:ext>
                </a:extLst>
              </a:tr>
              <a:tr h="524568">
                <a:tc vMerge="1">
                  <a:txBody>
                    <a:bodyPr/>
                    <a:lstStyle/>
                    <a:p>
                      <a:endParaRPr lang="es-ES"/>
                    </a:p>
                  </a:txBody>
                  <a:tcPr/>
                </a:tc>
                <a:tc>
                  <a:txBody>
                    <a:bodyPr/>
                    <a:lstStyle/>
                    <a:p>
                      <a:pPr algn="ctr" rtl="0" fontAlgn="b"/>
                      <a:r>
                        <a:rPr lang="es-ES" sz="700" b="1" dirty="0">
                          <a:effectLst/>
                        </a:rPr>
                        <a:t>Altas por 1.000 </a:t>
                      </a:r>
                      <a:r>
                        <a:rPr lang="es-ES" sz="700" b="1" dirty="0" err="1">
                          <a:effectLst/>
                        </a:rPr>
                        <a:t>hab</a:t>
                      </a:r>
                      <a:endParaRPr lang="es-ES" sz="700" b="1" dirty="0">
                        <a:effectLst/>
                      </a:endParaRP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1">
                        <a:lumMod val="75000"/>
                      </a:schemeClr>
                    </a:solidFill>
                  </a:tcPr>
                </a:tc>
                <a:tc>
                  <a:txBody>
                    <a:bodyPr/>
                    <a:lstStyle/>
                    <a:p>
                      <a:pPr algn="ctr" rtl="0" fontAlgn="b"/>
                      <a:r>
                        <a:rPr lang="es-ES" sz="700" b="1" dirty="0">
                          <a:effectLst/>
                        </a:rPr>
                        <a:t>Camas en Funcionamiento</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1">
                        <a:lumMod val="75000"/>
                      </a:schemeClr>
                    </a:solidFill>
                  </a:tcPr>
                </a:tc>
                <a:tc>
                  <a:txBody>
                    <a:bodyPr/>
                    <a:lstStyle/>
                    <a:p>
                      <a:pPr algn="ctr" rtl="0" fontAlgn="b"/>
                      <a:r>
                        <a:rPr lang="es-ES" sz="700" b="1" dirty="0">
                          <a:effectLst/>
                        </a:rPr>
                        <a:t>Altas por 1.000 </a:t>
                      </a:r>
                      <a:r>
                        <a:rPr lang="es-ES" sz="700" b="1" dirty="0" err="1">
                          <a:effectLst/>
                        </a:rPr>
                        <a:t>hab</a:t>
                      </a:r>
                      <a:endParaRPr lang="es-ES" sz="700" b="1" dirty="0">
                        <a:effectLst/>
                      </a:endParaRP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1">
                        <a:lumMod val="75000"/>
                      </a:schemeClr>
                    </a:solidFill>
                  </a:tcPr>
                </a:tc>
                <a:tc>
                  <a:txBody>
                    <a:bodyPr/>
                    <a:lstStyle/>
                    <a:p>
                      <a:pPr algn="ctr" rtl="0" fontAlgn="b"/>
                      <a:r>
                        <a:rPr lang="es-ES" sz="700" b="1" dirty="0">
                          <a:effectLst/>
                        </a:rPr>
                        <a:t>Camas en Funcionamiento</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1">
                        <a:lumMod val="75000"/>
                      </a:schemeClr>
                    </a:solidFill>
                  </a:tcPr>
                </a:tc>
                <a:tc>
                  <a:txBody>
                    <a:bodyPr/>
                    <a:lstStyle/>
                    <a:p>
                      <a:pPr algn="ctr" rtl="0" fontAlgn="b"/>
                      <a:r>
                        <a:rPr lang="es-ES" sz="700" b="1" dirty="0">
                          <a:effectLst/>
                        </a:rPr>
                        <a:t>Altas por 1.000 </a:t>
                      </a:r>
                      <a:r>
                        <a:rPr lang="es-ES" sz="700" b="1" dirty="0" err="1">
                          <a:effectLst/>
                        </a:rPr>
                        <a:t>hab</a:t>
                      </a:r>
                      <a:endParaRPr lang="es-ES" sz="700" b="1" dirty="0">
                        <a:effectLst/>
                      </a:endParaRP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20AEA7"/>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1">
                        <a:lumMod val="75000"/>
                      </a:schemeClr>
                    </a:solidFill>
                  </a:tcPr>
                </a:tc>
                <a:tc>
                  <a:txBody>
                    <a:bodyPr/>
                    <a:lstStyle/>
                    <a:p>
                      <a:pPr algn="ctr" rtl="0" fontAlgn="b"/>
                      <a:r>
                        <a:rPr lang="es-ES" sz="700" b="1" dirty="0">
                          <a:effectLst/>
                        </a:rPr>
                        <a:t>Camas en Funcionamiento</a:t>
                      </a:r>
                    </a:p>
                  </a:txBody>
                  <a:tcPr marL="0" marR="0" marT="10679" marB="10679" anchor="b">
                    <a:lnL w="9525" cap="flat" cmpd="sng" algn="ctr">
                      <a:solidFill>
                        <a:srgbClr val="20AEA7"/>
                      </a:solidFill>
                      <a:prstDash val="solid"/>
                      <a:round/>
                      <a:headEnd type="none" w="med" len="med"/>
                      <a:tailEnd type="none" w="med" len="med"/>
                    </a:lnL>
                    <a:lnR w="9525" cap="flat" cmpd="sng" algn="ctr">
                      <a:solidFill>
                        <a:srgbClr val="20AEA7"/>
                      </a:solidFill>
                      <a:prstDash val="solid"/>
                      <a:round/>
                      <a:headEnd type="none" w="med" len="med"/>
                      <a:tailEnd type="none" w="med" len="med"/>
                    </a:lnR>
                    <a:lnT w="9525" cap="flat" cmpd="sng" algn="ctr">
                      <a:solidFill>
                        <a:srgbClr val="20AEA7"/>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730757122"/>
                  </a:ext>
                </a:extLst>
              </a:tr>
              <a:tr h="209329">
                <a:tc>
                  <a:txBody>
                    <a:bodyPr/>
                    <a:lstStyle/>
                    <a:p>
                      <a:pPr algn="ctr" rtl="0" fontAlgn="b"/>
                      <a:r>
                        <a:rPr lang="es-ES" sz="700" b="1" dirty="0">
                          <a:solidFill>
                            <a:schemeClr val="bg1"/>
                          </a:solidFill>
                          <a:effectLst/>
                        </a:rPr>
                        <a:t>2010</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1">
                        <a:lumMod val="75000"/>
                      </a:schemeClr>
                    </a:solidFill>
                  </a:tcPr>
                </a:tc>
                <a:tc>
                  <a:txBody>
                    <a:bodyPr/>
                    <a:lstStyle/>
                    <a:p>
                      <a:pPr algn="ctr" rtl="0" fontAlgn="b"/>
                      <a:r>
                        <a:rPr lang="es-ES" sz="700" dirty="0">
                          <a:effectLst/>
                        </a:rPr>
                        <a:t>108,99</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dirty="0">
                          <a:effectLst/>
                        </a:rPr>
                        <a:t>114.559</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1,99</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27.806</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110,98</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dirty="0">
                          <a:effectLst/>
                        </a:rPr>
                        <a:t>142.365</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990428217"/>
                  </a:ext>
                </a:extLst>
              </a:tr>
              <a:tr h="152584">
                <a:tc>
                  <a:txBody>
                    <a:bodyPr/>
                    <a:lstStyle/>
                    <a:p>
                      <a:pPr algn="ctr" rtl="0" fontAlgn="b"/>
                      <a:r>
                        <a:rPr lang="es-ES" sz="700" b="1" dirty="0">
                          <a:solidFill>
                            <a:schemeClr val="bg1"/>
                          </a:solidFill>
                          <a:effectLst/>
                        </a:rPr>
                        <a:t>2011</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1">
                        <a:lumMod val="75000"/>
                      </a:schemeClr>
                    </a:solidFill>
                  </a:tcPr>
                </a:tc>
                <a:tc>
                  <a:txBody>
                    <a:bodyPr/>
                    <a:lstStyle/>
                    <a:p>
                      <a:pPr algn="ctr" rtl="0" fontAlgn="b"/>
                      <a:r>
                        <a:rPr lang="es-ES" sz="700" dirty="0">
                          <a:effectLst/>
                        </a:rPr>
                        <a:t>108,67</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dirty="0">
                          <a:effectLst/>
                        </a:rPr>
                        <a:t>113.480</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dirty="0">
                          <a:effectLst/>
                        </a:rPr>
                        <a:t>1,92</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26.954</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110,59</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140.434</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279008634"/>
                  </a:ext>
                </a:extLst>
              </a:tr>
              <a:tr h="119270">
                <a:tc>
                  <a:txBody>
                    <a:bodyPr/>
                    <a:lstStyle/>
                    <a:p>
                      <a:pPr algn="ctr" rtl="0" fontAlgn="b"/>
                      <a:r>
                        <a:rPr lang="es-ES" sz="700" b="1" dirty="0">
                          <a:solidFill>
                            <a:schemeClr val="bg1"/>
                          </a:solidFill>
                          <a:effectLst/>
                        </a:rPr>
                        <a:t>2012</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1">
                        <a:lumMod val="75000"/>
                      </a:schemeClr>
                    </a:solidFill>
                  </a:tcPr>
                </a:tc>
                <a:tc>
                  <a:txBody>
                    <a:bodyPr/>
                    <a:lstStyle/>
                    <a:p>
                      <a:pPr algn="ctr" rtl="0" fontAlgn="b"/>
                      <a:r>
                        <a:rPr lang="es-ES" sz="700" dirty="0">
                          <a:effectLst/>
                        </a:rPr>
                        <a:t>108,03</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111.042</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dirty="0">
                          <a:effectLst/>
                        </a:rPr>
                        <a:t>2,03</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26.695</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110,05</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137.737</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103031426"/>
                  </a:ext>
                </a:extLst>
              </a:tr>
              <a:tr h="97249">
                <a:tc>
                  <a:txBody>
                    <a:bodyPr/>
                    <a:lstStyle/>
                    <a:p>
                      <a:pPr algn="ctr" rtl="0" fontAlgn="b"/>
                      <a:r>
                        <a:rPr lang="es-ES" sz="700" b="1" dirty="0">
                          <a:solidFill>
                            <a:schemeClr val="bg1"/>
                          </a:solidFill>
                          <a:effectLst/>
                        </a:rPr>
                        <a:t>2013</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1">
                        <a:lumMod val="75000"/>
                      </a:schemeClr>
                    </a:solidFill>
                  </a:tcPr>
                </a:tc>
                <a:tc>
                  <a:txBody>
                    <a:bodyPr/>
                    <a:lstStyle/>
                    <a:p>
                      <a:pPr algn="ctr" rtl="0" fontAlgn="b"/>
                      <a:r>
                        <a:rPr lang="es-ES" sz="700" dirty="0">
                          <a:effectLst/>
                        </a:rPr>
                        <a:t>107,5</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110.907</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dirty="0">
                          <a:effectLst/>
                        </a:rPr>
                        <a:t>2,13</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dirty="0">
                          <a:effectLst/>
                        </a:rPr>
                        <a:t>26.373</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109,63</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137.280</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317148790"/>
                  </a:ext>
                </a:extLst>
              </a:tr>
              <a:tr h="121611">
                <a:tc>
                  <a:txBody>
                    <a:bodyPr/>
                    <a:lstStyle/>
                    <a:p>
                      <a:pPr algn="ctr" rtl="0" fontAlgn="b"/>
                      <a:r>
                        <a:rPr lang="es-ES" sz="700" b="1" dirty="0">
                          <a:solidFill>
                            <a:schemeClr val="bg1"/>
                          </a:solidFill>
                          <a:effectLst/>
                        </a:rPr>
                        <a:t>2014</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1">
                        <a:lumMod val="75000"/>
                      </a:schemeClr>
                    </a:solidFill>
                  </a:tcPr>
                </a:tc>
                <a:tc>
                  <a:txBody>
                    <a:bodyPr/>
                    <a:lstStyle/>
                    <a:p>
                      <a:pPr algn="ctr" rtl="0" fontAlgn="b"/>
                      <a:r>
                        <a:rPr lang="es-ES" sz="700" dirty="0">
                          <a:effectLst/>
                        </a:rPr>
                        <a:t>110,72</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111.319</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2,27</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dirty="0">
                          <a:effectLst/>
                        </a:rPr>
                        <a:t>26.111</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dirty="0">
                          <a:effectLst/>
                        </a:rPr>
                        <a:t>112,99</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137.430</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809510077"/>
                  </a:ext>
                </a:extLst>
              </a:tr>
              <a:tr h="126095">
                <a:tc>
                  <a:txBody>
                    <a:bodyPr/>
                    <a:lstStyle/>
                    <a:p>
                      <a:pPr algn="ctr" rtl="0" fontAlgn="b"/>
                      <a:r>
                        <a:rPr lang="es-ES" sz="700" b="1" dirty="0">
                          <a:solidFill>
                            <a:schemeClr val="bg1"/>
                          </a:solidFill>
                          <a:effectLst/>
                        </a:rPr>
                        <a:t>2015</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1">
                        <a:lumMod val="75000"/>
                      </a:schemeClr>
                    </a:solidFill>
                  </a:tcPr>
                </a:tc>
                <a:tc>
                  <a:txBody>
                    <a:bodyPr/>
                    <a:lstStyle/>
                    <a:p>
                      <a:pPr algn="ctr" rtl="0" fontAlgn="b"/>
                      <a:r>
                        <a:rPr lang="es-ES" sz="700" dirty="0">
                          <a:effectLst/>
                        </a:rPr>
                        <a:t>111,09</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111.936</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2,38</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25.590</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dirty="0">
                          <a:effectLst/>
                        </a:rPr>
                        <a:t>113,47</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137.526</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658258512"/>
                  </a:ext>
                </a:extLst>
              </a:tr>
              <a:tr h="123953">
                <a:tc>
                  <a:txBody>
                    <a:bodyPr/>
                    <a:lstStyle/>
                    <a:p>
                      <a:pPr algn="ctr" rtl="0" fontAlgn="b"/>
                      <a:r>
                        <a:rPr lang="es-ES" sz="700" b="1" dirty="0">
                          <a:solidFill>
                            <a:schemeClr val="bg1"/>
                          </a:solidFill>
                          <a:effectLst/>
                        </a:rPr>
                        <a:t>2016</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1">
                        <a:lumMod val="75000"/>
                      </a:schemeClr>
                    </a:solidFill>
                  </a:tcPr>
                </a:tc>
                <a:tc>
                  <a:txBody>
                    <a:bodyPr/>
                    <a:lstStyle/>
                    <a:p>
                      <a:pPr algn="ctr" rtl="0" fontAlgn="b"/>
                      <a:r>
                        <a:rPr lang="es-ES" sz="700" dirty="0">
                          <a:effectLst/>
                        </a:rPr>
                        <a:t>110,75</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109.897</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2,48</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25.692</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dirty="0">
                          <a:effectLst/>
                        </a:rPr>
                        <a:t>113,23</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dirty="0">
                          <a:effectLst/>
                        </a:rPr>
                        <a:t>135.589</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85509447"/>
                  </a:ext>
                </a:extLst>
              </a:tr>
              <a:tr h="88680">
                <a:tc>
                  <a:txBody>
                    <a:bodyPr/>
                    <a:lstStyle/>
                    <a:p>
                      <a:pPr algn="ctr" rtl="0" fontAlgn="b"/>
                      <a:r>
                        <a:rPr lang="es-ES" sz="700" b="1" dirty="0">
                          <a:solidFill>
                            <a:schemeClr val="bg1"/>
                          </a:solidFill>
                          <a:effectLst/>
                        </a:rPr>
                        <a:t>2017</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1">
                        <a:lumMod val="75000"/>
                      </a:schemeClr>
                    </a:solidFill>
                  </a:tcPr>
                </a:tc>
                <a:tc>
                  <a:txBody>
                    <a:bodyPr/>
                    <a:lstStyle/>
                    <a:p>
                      <a:pPr algn="ctr" rtl="0" fontAlgn="b"/>
                      <a:r>
                        <a:rPr lang="es-ES" sz="700" dirty="0">
                          <a:effectLst/>
                        </a:rPr>
                        <a:t>109,95</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110.119</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2,52</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25.587</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112,46</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dirty="0">
                          <a:effectLst/>
                        </a:rPr>
                        <a:t>135.706</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508813058"/>
                  </a:ext>
                </a:extLst>
              </a:tr>
              <a:tr h="119668">
                <a:tc>
                  <a:txBody>
                    <a:bodyPr/>
                    <a:lstStyle/>
                    <a:p>
                      <a:pPr algn="ctr" rtl="0" fontAlgn="b"/>
                      <a:r>
                        <a:rPr lang="es-ES" sz="700" b="1" dirty="0">
                          <a:solidFill>
                            <a:schemeClr val="bg1"/>
                          </a:solidFill>
                          <a:effectLst/>
                        </a:rPr>
                        <a:t>2018</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1">
                        <a:lumMod val="75000"/>
                      </a:schemeClr>
                    </a:solidFill>
                  </a:tcPr>
                </a:tc>
                <a:tc>
                  <a:txBody>
                    <a:bodyPr/>
                    <a:lstStyle/>
                    <a:p>
                      <a:pPr algn="ctr" rtl="0" fontAlgn="b"/>
                      <a:r>
                        <a:rPr lang="es-ES" sz="700" dirty="0">
                          <a:effectLst/>
                        </a:rPr>
                        <a:t>112,73</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113.269</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2,49</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25.583</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115,22</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dirty="0">
                          <a:effectLst/>
                        </a:rPr>
                        <a:t>138.852</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19216204"/>
                  </a:ext>
                </a:extLst>
              </a:tr>
              <a:tr h="137404">
                <a:tc>
                  <a:txBody>
                    <a:bodyPr/>
                    <a:lstStyle/>
                    <a:p>
                      <a:pPr algn="ctr" rtl="0" fontAlgn="b"/>
                      <a:r>
                        <a:rPr lang="es-ES" sz="700" b="1" dirty="0">
                          <a:solidFill>
                            <a:schemeClr val="bg1"/>
                          </a:solidFill>
                          <a:effectLst/>
                        </a:rPr>
                        <a:t>2019</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1">
                        <a:lumMod val="75000"/>
                      </a:schemeClr>
                    </a:solidFill>
                  </a:tcPr>
                </a:tc>
                <a:tc>
                  <a:txBody>
                    <a:bodyPr/>
                    <a:lstStyle/>
                    <a:p>
                      <a:pPr algn="ctr" rtl="0" fontAlgn="b"/>
                      <a:r>
                        <a:rPr lang="es-ES" sz="700" dirty="0">
                          <a:effectLst/>
                        </a:rPr>
                        <a:t>110,12</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111.326</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2,5</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25.495</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112,61</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dirty="0">
                          <a:effectLst/>
                        </a:rPr>
                        <a:t>136.821</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990188780"/>
                  </a:ext>
                </a:extLst>
              </a:tr>
              <a:tr h="92765">
                <a:tc>
                  <a:txBody>
                    <a:bodyPr/>
                    <a:lstStyle/>
                    <a:p>
                      <a:pPr algn="ctr" rtl="0" fontAlgn="b"/>
                      <a:r>
                        <a:rPr lang="es-ES" sz="700" b="1" dirty="0">
                          <a:solidFill>
                            <a:schemeClr val="bg1"/>
                          </a:solidFill>
                          <a:effectLst/>
                        </a:rPr>
                        <a:t>2020</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1">
                        <a:lumMod val="75000"/>
                      </a:schemeClr>
                    </a:solidFill>
                  </a:tcPr>
                </a:tc>
                <a:tc>
                  <a:txBody>
                    <a:bodyPr/>
                    <a:lstStyle/>
                    <a:p>
                      <a:pPr algn="ctr" rtl="0" fontAlgn="b"/>
                      <a:r>
                        <a:rPr lang="es-ES" sz="700" dirty="0">
                          <a:effectLst/>
                        </a:rPr>
                        <a:t>95,15</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114.572</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2,27</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24.609</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97,41</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dirty="0">
                          <a:effectLst/>
                        </a:rPr>
                        <a:t>139.181</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7273220"/>
                  </a:ext>
                </a:extLst>
              </a:tr>
              <a:tr h="110501">
                <a:tc>
                  <a:txBody>
                    <a:bodyPr/>
                    <a:lstStyle/>
                    <a:p>
                      <a:pPr algn="ctr" rtl="0" fontAlgn="b"/>
                      <a:r>
                        <a:rPr lang="es-ES" sz="700" b="1" dirty="0">
                          <a:solidFill>
                            <a:schemeClr val="bg1"/>
                          </a:solidFill>
                          <a:effectLst/>
                        </a:rPr>
                        <a:t>2021</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1">
                        <a:lumMod val="75000"/>
                      </a:schemeClr>
                    </a:solidFill>
                  </a:tcPr>
                </a:tc>
                <a:tc>
                  <a:txBody>
                    <a:bodyPr/>
                    <a:lstStyle/>
                    <a:p>
                      <a:pPr algn="ctr" rtl="0" fontAlgn="b"/>
                      <a:r>
                        <a:rPr lang="es-ES" sz="700" dirty="0">
                          <a:effectLst/>
                        </a:rPr>
                        <a:t>102,02</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116.038</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2,32</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24.359</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104,34</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dirty="0">
                          <a:effectLst/>
                        </a:rPr>
                        <a:t>140.397</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594492180"/>
                  </a:ext>
                </a:extLst>
              </a:tr>
              <a:tr h="121611">
                <a:tc>
                  <a:txBody>
                    <a:bodyPr/>
                    <a:lstStyle/>
                    <a:p>
                      <a:pPr algn="ctr" rtl="0" fontAlgn="b"/>
                      <a:r>
                        <a:rPr lang="es-ES" sz="700" b="1" dirty="0">
                          <a:solidFill>
                            <a:schemeClr val="bg1"/>
                          </a:solidFill>
                          <a:effectLst/>
                        </a:rPr>
                        <a:t>2022</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1">
                        <a:lumMod val="75000"/>
                      </a:schemeClr>
                    </a:solidFill>
                  </a:tcPr>
                </a:tc>
                <a:tc>
                  <a:txBody>
                    <a:bodyPr/>
                    <a:lstStyle/>
                    <a:p>
                      <a:pPr algn="ctr" rtl="0" fontAlgn="b"/>
                      <a:r>
                        <a:rPr lang="es-ES" sz="700" dirty="0">
                          <a:effectLst/>
                        </a:rPr>
                        <a:t>105,48</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116.046</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2,47</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24.505</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a:effectLst/>
                        </a:rPr>
                        <a:t>107,95</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dirty="0">
                          <a:effectLst/>
                        </a:rPr>
                        <a:t>140.551</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594052194"/>
                  </a:ext>
                </a:extLst>
              </a:tr>
              <a:tr h="119469">
                <a:tc>
                  <a:txBody>
                    <a:bodyPr/>
                    <a:lstStyle/>
                    <a:p>
                      <a:pPr algn="ctr" rtl="0" fontAlgn="b"/>
                      <a:r>
                        <a:rPr lang="es-ES" sz="700" b="1" dirty="0">
                          <a:solidFill>
                            <a:schemeClr val="bg1"/>
                          </a:solidFill>
                          <a:effectLst/>
                        </a:rPr>
                        <a:t>2023</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1">
                        <a:lumMod val="75000"/>
                      </a:schemeClr>
                    </a:solidFill>
                  </a:tcPr>
                </a:tc>
                <a:tc>
                  <a:txBody>
                    <a:bodyPr/>
                    <a:lstStyle/>
                    <a:p>
                      <a:pPr algn="ctr" rtl="0" fontAlgn="b"/>
                      <a:r>
                        <a:rPr lang="es-ES" sz="700" dirty="0">
                          <a:effectLst/>
                        </a:rPr>
                        <a:t>107,07</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dirty="0">
                          <a:effectLst/>
                        </a:rPr>
                        <a:t>115.461</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dirty="0">
                          <a:effectLst/>
                        </a:rPr>
                        <a:t>2,36</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dirty="0">
                          <a:effectLst/>
                        </a:rPr>
                        <a:t>23.979</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dirty="0">
                          <a:effectLst/>
                        </a:rPr>
                        <a:t>109,42</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tc>
                  <a:txBody>
                    <a:bodyPr/>
                    <a:lstStyle/>
                    <a:p>
                      <a:pPr algn="ctr" rtl="0" fontAlgn="b"/>
                      <a:r>
                        <a:rPr lang="es-ES" sz="700" dirty="0">
                          <a:effectLst/>
                        </a:rPr>
                        <a:t>139.440</a:t>
                      </a:r>
                    </a:p>
                  </a:txBody>
                  <a:tcPr marL="16019" marR="16019" marT="10679" marB="1067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515932646"/>
                  </a:ext>
                </a:extLst>
              </a:tr>
            </a:tbl>
          </a:graphicData>
        </a:graphic>
      </p:graphicFrame>
      <p:sp>
        <p:nvSpPr>
          <p:cNvPr id="10" name="Rectángulo 9">
            <a:extLst>
              <a:ext uri="{FF2B5EF4-FFF2-40B4-BE49-F238E27FC236}">
                <a16:creationId xmlns:a16="http://schemas.microsoft.com/office/drawing/2014/main" id="{A718357E-26AF-4EC9-9B29-0205F6F5F2AE}"/>
              </a:ext>
            </a:extLst>
          </p:cNvPr>
          <p:cNvSpPr/>
          <p:nvPr/>
        </p:nvSpPr>
        <p:spPr>
          <a:xfrm>
            <a:off x="4234126" y="4616645"/>
            <a:ext cx="4572000" cy="230832"/>
          </a:xfrm>
          <a:prstGeom prst="rect">
            <a:avLst/>
          </a:prstGeom>
        </p:spPr>
        <p:txBody>
          <a:bodyPr>
            <a:spAutoFit/>
          </a:bodyPr>
          <a:lstStyle/>
          <a:p>
            <a:r>
              <a:rPr lang="es-ES" sz="900" dirty="0"/>
              <a:t>Fuente: Sistema de Información de Atención Especializada (SIAE)</a:t>
            </a:r>
          </a:p>
        </p:txBody>
      </p:sp>
      <p:sp>
        <p:nvSpPr>
          <p:cNvPr id="4" name="Rectángulo 3">
            <a:extLst>
              <a:ext uri="{FF2B5EF4-FFF2-40B4-BE49-F238E27FC236}">
                <a16:creationId xmlns:a16="http://schemas.microsoft.com/office/drawing/2014/main" id="{03A6AF0B-6352-418C-BBBC-390EB201AFC4}"/>
              </a:ext>
            </a:extLst>
          </p:cNvPr>
          <p:cNvSpPr/>
          <p:nvPr/>
        </p:nvSpPr>
        <p:spPr>
          <a:xfrm>
            <a:off x="775252" y="912233"/>
            <a:ext cx="7414592" cy="307777"/>
          </a:xfrm>
          <a:prstGeom prst="rect">
            <a:avLst/>
          </a:prstGeom>
        </p:spPr>
        <p:txBody>
          <a:bodyPr wrap="square">
            <a:spAutoFit/>
          </a:bodyPr>
          <a:lstStyle/>
          <a:p>
            <a:pPr algn="ctr"/>
            <a:r>
              <a:rPr lang="es-ES" b="1" dirty="0">
                <a:solidFill>
                  <a:srgbClr val="203764"/>
                </a:solidFill>
                <a:latin typeface="Open Sans"/>
              </a:rPr>
              <a:t>INDICADORES EN HOSPITALES DE AGUDOS SEGÚN DEPENDENCIA. Año 2022</a:t>
            </a:r>
            <a:r>
              <a:rPr lang="es-ES" dirty="0"/>
              <a:t> </a:t>
            </a:r>
          </a:p>
        </p:txBody>
      </p:sp>
    </p:spTree>
    <p:extLst>
      <p:ext uri="{BB962C8B-B14F-4D97-AF65-F5344CB8AC3E}">
        <p14:creationId xmlns:p14="http://schemas.microsoft.com/office/powerpoint/2010/main" val="2437397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7"/>
        <p:cNvGrpSpPr/>
        <p:nvPr/>
      </p:nvGrpSpPr>
      <p:grpSpPr>
        <a:xfrm>
          <a:off x="0" y="0"/>
          <a:ext cx="0" cy="0"/>
          <a:chOff x="0" y="0"/>
          <a:chExt cx="0" cy="0"/>
        </a:xfrm>
      </p:grpSpPr>
      <p:grpSp>
        <p:nvGrpSpPr>
          <p:cNvPr id="10" name="Grupo 9">
            <a:extLst>
              <a:ext uri="{FF2B5EF4-FFF2-40B4-BE49-F238E27FC236}">
                <a16:creationId xmlns:a16="http://schemas.microsoft.com/office/drawing/2014/main" id="{DCA92EEE-B009-4C73-9656-6ABB569C10BA}"/>
              </a:ext>
            </a:extLst>
          </p:cNvPr>
          <p:cNvGrpSpPr/>
          <p:nvPr/>
        </p:nvGrpSpPr>
        <p:grpSpPr>
          <a:xfrm>
            <a:off x="64977" y="481527"/>
            <a:ext cx="3896769" cy="4596757"/>
            <a:chOff x="0" y="0"/>
            <a:chExt cx="4187192" cy="5143500"/>
          </a:xfrm>
        </p:grpSpPr>
        <p:pic>
          <p:nvPicPr>
            <p:cNvPr id="11" name="Imagen 10">
              <a:extLst>
                <a:ext uri="{FF2B5EF4-FFF2-40B4-BE49-F238E27FC236}">
                  <a16:creationId xmlns:a16="http://schemas.microsoft.com/office/drawing/2014/main" id="{1A3A7B1B-7744-43C4-9275-9D7E4707747A}"/>
                </a:ext>
              </a:extLst>
            </p:cNvPr>
            <p:cNvPicPr>
              <a:picLocks noChangeAspect="1"/>
            </p:cNvPicPr>
            <p:nvPr/>
          </p:nvPicPr>
          <p:blipFill rotWithShape="1">
            <a:blip r:embed="rId3"/>
            <a:srcRect l="10471" r="9017" b="-1299"/>
            <a:stretch/>
          </p:blipFill>
          <p:spPr>
            <a:xfrm>
              <a:off x="0" y="0"/>
              <a:ext cx="4141178" cy="5143500"/>
            </a:xfrm>
            <a:prstGeom prst="rect">
              <a:avLst/>
            </a:prstGeom>
            <a:ln>
              <a:solidFill>
                <a:schemeClr val="tx2">
                  <a:lumMod val="90000"/>
                </a:schemeClr>
              </a:solidFill>
            </a:ln>
          </p:spPr>
        </p:pic>
        <p:sp>
          <p:nvSpPr>
            <p:cNvPr id="12" name="CuadroTexto 11">
              <a:extLst>
                <a:ext uri="{FF2B5EF4-FFF2-40B4-BE49-F238E27FC236}">
                  <a16:creationId xmlns:a16="http://schemas.microsoft.com/office/drawing/2014/main" id="{11F5AEE0-9EE6-48DF-819E-CD74056447E9}"/>
                </a:ext>
              </a:extLst>
            </p:cNvPr>
            <p:cNvSpPr txBox="1"/>
            <p:nvPr/>
          </p:nvSpPr>
          <p:spPr>
            <a:xfrm>
              <a:off x="63667" y="4375645"/>
              <a:ext cx="940778" cy="415497"/>
            </a:xfrm>
            <a:prstGeom prst="rect">
              <a:avLst/>
            </a:prstGeom>
            <a:noFill/>
            <a:ln>
              <a:noFill/>
            </a:ln>
          </p:spPr>
          <p:txBody>
            <a:bodyPr wrap="square" rtlCol="0">
              <a:spAutoFit/>
            </a:bodyPr>
            <a:lstStyle/>
            <a:p>
              <a:pPr algn="ctr"/>
              <a:r>
                <a:rPr lang="es-ES" sz="1050" b="1" dirty="0">
                  <a:solidFill>
                    <a:srgbClr val="002060"/>
                  </a:solidFill>
                </a:rPr>
                <a:t>Atención Primaria</a:t>
              </a:r>
            </a:p>
          </p:txBody>
        </p:sp>
        <p:sp>
          <p:nvSpPr>
            <p:cNvPr id="13" name="CuadroTexto 12">
              <a:extLst>
                <a:ext uri="{FF2B5EF4-FFF2-40B4-BE49-F238E27FC236}">
                  <a16:creationId xmlns:a16="http://schemas.microsoft.com/office/drawing/2014/main" id="{93FDD96F-CBAC-4337-A5E9-3E8CFDF830D2}"/>
                </a:ext>
              </a:extLst>
            </p:cNvPr>
            <p:cNvSpPr txBox="1"/>
            <p:nvPr/>
          </p:nvSpPr>
          <p:spPr>
            <a:xfrm>
              <a:off x="972635" y="4376444"/>
              <a:ext cx="1222130" cy="415497"/>
            </a:xfrm>
            <a:prstGeom prst="rect">
              <a:avLst/>
            </a:prstGeom>
            <a:noFill/>
            <a:ln>
              <a:noFill/>
            </a:ln>
          </p:spPr>
          <p:txBody>
            <a:bodyPr wrap="square" rtlCol="0">
              <a:spAutoFit/>
            </a:bodyPr>
            <a:lstStyle/>
            <a:p>
              <a:pPr algn="ctr"/>
              <a:r>
                <a:rPr lang="es-ES" sz="1050" b="1" dirty="0">
                  <a:solidFill>
                    <a:srgbClr val="002060"/>
                  </a:solidFill>
                </a:rPr>
                <a:t>Atención Hospitalaria</a:t>
              </a:r>
            </a:p>
          </p:txBody>
        </p:sp>
        <p:sp>
          <p:nvSpPr>
            <p:cNvPr id="14" name="CuadroTexto 13">
              <a:extLst>
                <a:ext uri="{FF2B5EF4-FFF2-40B4-BE49-F238E27FC236}">
                  <a16:creationId xmlns:a16="http://schemas.microsoft.com/office/drawing/2014/main" id="{C21B7830-4D22-48F0-A029-8FCF156BE286}"/>
                </a:ext>
              </a:extLst>
            </p:cNvPr>
            <p:cNvSpPr txBox="1"/>
            <p:nvPr/>
          </p:nvSpPr>
          <p:spPr>
            <a:xfrm>
              <a:off x="1977080" y="4390052"/>
              <a:ext cx="1037492" cy="415497"/>
            </a:xfrm>
            <a:prstGeom prst="rect">
              <a:avLst/>
            </a:prstGeom>
            <a:noFill/>
            <a:ln>
              <a:noFill/>
            </a:ln>
          </p:spPr>
          <p:txBody>
            <a:bodyPr wrap="square" rtlCol="0">
              <a:spAutoFit/>
            </a:bodyPr>
            <a:lstStyle/>
            <a:p>
              <a:pPr algn="ctr"/>
              <a:r>
                <a:rPr lang="es-ES" sz="1050" b="1" dirty="0">
                  <a:solidFill>
                    <a:srgbClr val="002060"/>
                  </a:solidFill>
                </a:rPr>
                <a:t>Atención S. Mental</a:t>
              </a:r>
            </a:p>
          </p:txBody>
        </p:sp>
        <p:sp>
          <p:nvSpPr>
            <p:cNvPr id="15" name="CuadroTexto 14">
              <a:extLst>
                <a:ext uri="{FF2B5EF4-FFF2-40B4-BE49-F238E27FC236}">
                  <a16:creationId xmlns:a16="http://schemas.microsoft.com/office/drawing/2014/main" id="{BDA19FAC-C8D1-48C8-A3FF-5CA2139FEDDD}"/>
                </a:ext>
              </a:extLst>
            </p:cNvPr>
            <p:cNvSpPr txBox="1"/>
            <p:nvPr/>
          </p:nvSpPr>
          <p:spPr>
            <a:xfrm>
              <a:off x="2888945" y="4350143"/>
              <a:ext cx="1298247" cy="516576"/>
            </a:xfrm>
            <a:prstGeom prst="rect">
              <a:avLst/>
            </a:prstGeom>
            <a:noFill/>
            <a:ln>
              <a:solidFill>
                <a:schemeClr val="accent1">
                  <a:lumMod val="75000"/>
                </a:schemeClr>
              </a:solidFill>
            </a:ln>
          </p:spPr>
          <p:txBody>
            <a:bodyPr wrap="square" rtlCol="0">
              <a:spAutoFit/>
            </a:bodyPr>
            <a:lstStyle/>
            <a:p>
              <a:pPr algn="ctr"/>
              <a:r>
                <a:rPr lang="es-ES" sz="1200" b="1" dirty="0">
                  <a:solidFill>
                    <a:srgbClr val="002060"/>
                  </a:solidFill>
                </a:rPr>
                <a:t>Atención sociosanitaria</a:t>
              </a:r>
            </a:p>
          </p:txBody>
        </p:sp>
      </p:grpSp>
      <p:pic>
        <p:nvPicPr>
          <p:cNvPr id="9" name="Imagen 8">
            <a:extLst>
              <a:ext uri="{FF2B5EF4-FFF2-40B4-BE49-F238E27FC236}">
                <a16:creationId xmlns:a16="http://schemas.microsoft.com/office/drawing/2014/main" id="{F73FCCA5-09FA-4D17-804B-4071565D1DB7}"/>
              </a:ext>
            </a:extLst>
          </p:cNvPr>
          <p:cNvPicPr>
            <a:picLocks noChangeAspect="1"/>
          </p:cNvPicPr>
          <p:nvPr/>
        </p:nvPicPr>
        <p:blipFill>
          <a:blip r:embed="rId4"/>
          <a:stretch>
            <a:fillRect/>
          </a:stretch>
        </p:blipFill>
        <p:spPr>
          <a:xfrm>
            <a:off x="0" y="0"/>
            <a:ext cx="9144000" cy="801858"/>
          </a:xfrm>
          <a:prstGeom prst="rect">
            <a:avLst/>
          </a:prstGeom>
        </p:spPr>
      </p:pic>
      <p:sp>
        <p:nvSpPr>
          <p:cNvPr id="4" name="CuadroTexto 3">
            <a:extLst>
              <a:ext uri="{FF2B5EF4-FFF2-40B4-BE49-F238E27FC236}">
                <a16:creationId xmlns:a16="http://schemas.microsoft.com/office/drawing/2014/main" id="{EA77EEA7-0054-4990-87EC-7C4E1A1E42FB}"/>
              </a:ext>
            </a:extLst>
          </p:cNvPr>
          <p:cNvSpPr txBox="1"/>
          <p:nvPr/>
        </p:nvSpPr>
        <p:spPr>
          <a:xfrm>
            <a:off x="3974121" y="1015351"/>
            <a:ext cx="5036235" cy="307777"/>
          </a:xfrm>
          <a:prstGeom prst="rect">
            <a:avLst/>
          </a:prstGeom>
          <a:noFill/>
        </p:spPr>
        <p:txBody>
          <a:bodyPr wrap="square" rtlCol="0">
            <a:spAutoFit/>
          </a:bodyPr>
          <a:lstStyle/>
          <a:p>
            <a:r>
              <a:rPr lang="es-ES" dirty="0">
                <a:solidFill>
                  <a:srgbClr val="000078"/>
                </a:solidFill>
              </a:rPr>
              <a:t>1. </a:t>
            </a:r>
            <a:r>
              <a:rPr lang="es-ES" b="1" dirty="0">
                <a:solidFill>
                  <a:srgbClr val="000078"/>
                </a:solidFill>
              </a:rPr>
              <a:t>Los escenarios/ámbitos de la atención sociosanitaria</a:t>
            </a:r>
          </a:p>
        </p:txBody>
      </p:sp>
      <p:sp>
        <p:nvSpPr>
          <p:cNvPr id="16" name="CuadroTexto 15">
            <a:extLst>
              <a:ext uri="{FF2B5EF4-FFF2-40B4-BE49-F238E27FC236}">
                <a16:creationId xmlns:a16="http://schemas.microsoft.com/office/drawing/2014/main" id="{EF53654D-1058-439C-BCD3-635AD8CFBCC9}"/>
              </a:ext>
            </a:extLst>
          </p:cNvPr>
          <p:cNvSpPr txBox="1"/>
          <p:nvPr/>
        </p:nvSpPr>
        <p:spPr>
          <a:xfrm>
            <a:off x="3961730" y="1386575"/>
            <a:ext cx="4865662" cy="954107"/>
          </a:xfrm>
          <a:prstGeom prst="rect">
            <a:avLst/>
          </a:prstGeom>
          <a:noFill/>
        </p:spPr>
        <p:txBody>
          <a:bodyPr wrap="square" rtlCol="0">
            <a:spAutoFit/>
          </a:bodyPr>
          <a:lstStyle/>
          <a:p>
            <a:r>
              <a:rPr lang="es-ES" dirty="0">
                <a:solidFill>
                  <a:srgbClr val="000078"/>
                </a:solidFill>
              </a:rPr>
              <a:t>2. </a:t>
            </a:r>
            <a:r>
              <a:rPr lang="es-ES" b="1" dirty="0">
                <a:solidFill>
                  <a:srgbClr val="000078"/>
                </a:solidFill>
              </a:rPr>
              <a:t>Los protagonistas de la atención sociosanitaria</a:t>
            </a:r>
          </a:p>
          <a:p>
            <a:r>
              <a:rPr lang="es-ES" dirty="0">
                <a:solidFill>
                  <a:srgbClr val="000078"/>
                </a:solidFill>
              </a:rPr>
              <a:t>     - Los pacientes y los profesionales</a:t>
            </a:r>
          </a:p>
          <a:p>
            <a:r>
              <a:rPr lang="es-ES" dirty="0">
                <a:solidFill>
                  <a:srgbClr val="000078"/>
                </a:solidFill>
              </a:rPr>
              <a:t>     - Modelo de atención centrado en el paciente</a:t>
            </a:r>
          </a:p>
          <a:p>
            <a:r>
              <a:rPr lang="es-ES" dirty="0">
                <a:solidFill>
                  <a:srgbClr val="000078"/>
                </a:solidFill>
              </a:rPr>
              <a:t>     - Los políticos</a:t>
            </a:r>
          </a:p>
        </p:txBody>
      </p:sp>
      <p:sp>
        <p:nvSpPr>
          <p:cNvPr id="17" name="CuadroTexto 16">
            <a:extLst>
              <a:ext uri="{FF2B5EF4-FFF2-40B4-BE49-F238E27FC236}">
                <a16:creationId xmlns:a16="http://schemas.microsoft.com/office/drawing/2014/main" id="{8B380F2A-AD2D-4C50-AE2C-6E2395B3AB21}"/>
              </a:ext>
            </a:extLst>
          </p:cNvPr>
          <p:cNvSpPr txBox="1"/>
          <p:nvPr/>
        </p:nvSpPr>
        <p:spPr>
          <a:xfrm>
            <a:off x="3974122" y="2353067"/>
            <a:ext cx="5106572" cy="523220"/>
          </a:xfrm>
          <a:prstGeom prst="rect">
            <a:avLst/>
          </a:prstGeom>
          <a:noFill/>
        </p:spPr>
        <p:txBody>
          <a:bodyPr wrap="square" rtlCol="0">
            <a:spAutoFit/>
          </a:bodyPr>
          <a:lstStyle/>
          <a:p>
            <a:r>
              <a:rPr lang="es-ES" dirty="0">
                <a:solidFill>
                  <a:srgbClr val="000078"/>
                </a:solidFill>
              </a:rPr>
              <a:t>3. </a:t>
            </a:r>
            <a:r>
              <a:rPr lang="es-ES" b="1" dirty="0">
                <a:solidFill>
                  <a:srgbClr val="000078"/>
                </a:solidFill>
              </a:rPr>
              <a:t>Los problemas sociosanitarios</a:t>
            </a:r>
          </a:p>
          <a:p>
            <a:r>
              <a:rPr lang="es-ES" dirty="0">
                <a:solidFill>
                  <a:srgbClr val="000078"/>
                </a:solidFill>
              </a:rPr>
              <a:t>      - Atención integral de las necesidades de salud y sociales</a:t>
            </a:r>
          </a:p>
        </p:txBody>
      </p:sp>
      <p:sp>
        <p:nvSpPr>
          <p:cNvPr id="18" name="CuadroTexto 17">
            <a:extLst>
              <a:ext uri="{FF2B5EF4-FFF2-40B4-BE49-F238E27FC236}">
                <a16:creationId xmlns:a16="http://schemas.microsoft.com/office/drawing/2014/main" id="{E0E0BF79-B024-454E-8B0F-EECB1E5EF348}"/>
              </a:ext>
            </a:extLst>
          </p:cNvPr>
          <p:cNvSpPr txBox="1"/>
          <p:nvPr/>
        </p:nvSpPr>
        <p:spPr>
          <a:xfrm>
            <a:off x="3974120" y="2947991"/>
            <a:ext cx="4865663" cy="1600438"/>
          </a:xfrm>
          <a:prstGeom prst="rect">
            <a:avLst/>
          </a:prstGeom>
          <a:noFill/>
        </p:spPr>
        <p:txBody>
          <a:bodyPr wrap="square" rtlCol="0">
            <a:spAutoFit/>
          </a:bodyPr>
          <a:lstStyle/>
          <a:p>
            <a:r>
              <a:rPr lang="es-ES" dirty="0">
                <a:solidFill>
                  <a:srgbClr val="000078"/>
                </a:solidFill>
              </a:rPr>
              <a:t>4. </a:t>
            </a:r>
            <a:r>
              <a:rPr lang="es-ES" b="1" dirty="0">
                <a:solidFill>
                  <a:srgbClr val="000078"/>
                </a:solidFill>
              </a:rPr>
              <a:t>El TSS en el sistema de salud y en la atención sociosanitaria</a:t>
            </a:r>
          </a:p>
          <a:p>
            <a:r>
              <a:rPr lang="es-ES" dirty="0">
                <a:solidFill>
                  <a:srgbClr val="000078"/>
                </a:solidFill>
              </a:rPr>
              <a:t>   - La atención asistencial en la atención directa y la atención investigadora, ……. </a:t>
            </a:r>
          </a:p>
          <a:p>
            <a:r>
              <a:rPr lang="es-ES" dirty="0">
                <a:solidFill>
                  <a:srgbClr val="000078"/>
                </a:solidFill>
              </a:rPr>
              <a:t>       * El Diagnóstico social sanitario</a:t>
            </a:r>
          </a:p>
          <a:p>
            <a:r>
              <a:rPr lang="es-ES" dirty="0">
                <a:solidFill>
                  <a:srgbClr val="000078"/>
                </a:solidFill>
              </a:rPr>
              <a:t>       * La Gestión de caso</a:t>
            </a:r>
          </a:p>
          <a:p>
            <a:r>
              <a:rPr lang="es-ES" dirty="0">
                <a:solidFill>
                  <a:srgbClr val="000078"/>
                </a:solidFill>
              </a:rPr>
              <a:t>       * El catálogo de prestaciones y la cartera de servicios</a:t>
            </a:r>
          </a:p>
        </p:txBody>
      </p:sp>
      <p:sp>
        <p:nvSpPr>
          <p:cNvPr id="19" name="CuadroTexto 18">
            <a:extLst>
              <a:ext uri="{FF2B5EF4-FFF2-40B4-BE49-F238E27FC236}">
                <a16:creationId xmlns:a16="http://schemas.microsoft.com/office/drawing/2014/main" id="{3EA6BC40-9314-41A9-87E4-91D8187C386F}"/>
              </a:ext>
            </a:extLst>
          </p:cNvPr>
          <p:cNvSpPr txBox="1"/>
          <p:nvPr/>
        </p:nvSpPr>
        <p:spPr>
          <a:xfrm>
            <a:off x="4036522" y="4514647"/>
            <a:ext cx="4865663" cy="523220"/>
          </a:xfrm>
          <a:prstGeom prst="rect">
            <a:avLst/>
          </a:prstGeom>
          <a:solidFill>
            <a:schemeClr val="bg1"/>
          </a:solidFill>
        </p:spPr>
        <p:txBody>
          <a:bodyPr wrap="square" rtlCol="0">
            <a:spAutoFit/>
          </a:bodyPr>
          <a:lstStyle/>
          <a:p>
            <a:r>
              <a:rPr lang="es-ES" dirty="0">
                <a:solidFill>
                  <a:srgbClr val="000078"/>
                </a:solidFill>
              </a:rPr>
              <a:t>5. </a:t>
            </a:r>
            <a:r>
              <a:rPr lang="es-ES" b="1" dirty="0">
                <a:solidFill>
                  <a:srgbClr val="000078"/>
                </a:solidFill>
              </a:rPr>
              <a:t>El TSS en la atención sociosanitaria en el mundo rural</a:t>
            </a:r>
          </a:p>
        </p:txBody>
      </p:sp>
      <p:sp>
        <p:nvSpPr>
          <p:cNvPr id="2" name="Flecha: curvada hacia abajo 1">
            <a:extLst>
              <a:ext uri="{FF2B5EF4-FFF2-40B4-BE49-F238E27FC236}">
                <a16:creationId xmlns:a16="http://schemas.microsoft.com/office/drawing/2014/main" id="{D0606B28-97D0-4FEA-9E7C-4527754AF163}"/>
              </a:ext>
            </a:extLst>
          </p:cNvPr>
          <p:cNvSpPr/>
          <p:nvPr/>
        </p:nvSpPr>
        <p:spPr>
          <a:xfrm flipH="1">
            <a:off x="480989" y="3775350"/>
            <a:ext cx="2978636" cy="594924"/>
          </a:xfrm>
          <a:prstGeom prst="curved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0" name="Flecha: curvada hacia abajo 19">
            <a:extLst>
              <a:ext uri="{FF2B5EF4-FFF2-40B4-BE49-F238E27FC236}">
                <a16:creationId xmlns:a16="http://schemas.microsoft.com/office/drawing/2014/main" id="{26F611EF-D20A-4102-A3E8-413545218983}"/>
              </a:ext>
            </a:extLst>
          </p:cNvPr>
          <p:cNvSpPr/>
          <p:nvPr/>
        </p:nvSpPr>
        <p:spPr>
          <a:xfrm flipH="1">
            <a:off x="1348437" y="3799282"/>
            <a:ext cx="2122603" cy="592466"/>
          </a:xfrm>
          <a:prstGeom prst="curved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1" name="Flecha: curvada hacia abajo 20">
            <a:extLst>
              <a:ext uri="{FF2B5EF4-FFF2-40B4-BE49-F238E27FC236}">
                <a16:creationId xmlns:a16="http://schemas.microsoft.com/office/drawing/2014/main" id="{8B4E7B7E-0445-4C39-8695-CDDBBDDCC320}"/>
              </a:ext>
            </a:extLst>
          </p:cNvPr>
          <p:cNvSpPr/>
          <p:nvPr/>
        </p:nvSpPr>
        <p:spPr>
          <a:xfrm flipH="1">
            <a:off x="2232250" y="3803551"/>
            <a:ext cx="1208201" cy="592466"/>
          </a:xfrm>
          <a:prstGeom prst="curved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8" name="Forma libre: forma 7">
            <a:extLst>
              <a:ext uri="{FF2B5EF4-FFF2-40B4-BE49-F238E27FC236}">
                <a16:creationId xmlns:a16="http://schemas.microsoft.com/office/drawing/2014/main" id="{23841607-6B15-4A54-8BCD-1BB88D715591}"/>
              </a:ext>
            </a:extLst>
          </p:cNvPr>
          <p:cNvSpPr/>
          <p:nvPr/>
        </p:nvSpPr>
        <p:spPr>
          <a:xfrm>
            <a:off x="3303731" y="2361461"/>
            <a:ext cx="304802" cy="1325685"/>
          </a:xfrm>
          <a:custGeom>
            <a:avLst/>
            <a:gdLst>
              <a:gd name="connsiteX0" fmla="*/ 13380 w 305482"/>
              <a:gd name="connsiteY0" fmla="*/ 2266 h 1244662"/>
              <a:gd name="connsiteX1" fmla="*/ 305480 w 305482"/>
              <a:gd name="connsiteY1" fmla="*/ 72116 h 1244662"/>
              <a:gd name="connsiteX2" fmla="*/ 19730 w 305482"/>
              <a:gd name="connsiteY2" fmla="*/ 478516 h 1244662"/>
              <a:gd name="connsiteX3" fmla="*/ 273730 w 305482"/>
              <a:gd name="connsiteY3" fmla="*/ 783316 h 1244662"/>
              <a:gd name="connsiteX4" fmla="*/ 7030 w 305482"/>
              <a:gd name="connsiteY4" fmla="*/ 1126216 h 1244662"/>
              <a:gd name="connsiteX5" fmla="*/ 76880 w 305482"/>
              <a:gd name="connsiteY5" fmla="*/ 1234166 h 1244662"/>
              <a:gd name="connsiteX6" fmla="*/ 70530 w 305482"/>
              <a:gd name="connsiteY6" fmla="*/ 1240516 h 1244662"/>
              <a:gd name="connsiteX7" fmla="*/ 89580 w 305482"/>
              <a:gd name="connsiteY7" fmla="*/ 1221466 h 124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482" h="1244662">
                <a:moveTo>
                  <a:pt x="13380" y="2266"/>
                </a:moveTo>
                <a:cubicBezTo>
                  <a:pt x="158901" y="-2497"/>
                  <a:pt x="304422" y="-7259"/>
                  <a:pt x="305480" y="72116"/>
                </a:cubicBezTo>
                <a:cubicBezTo>
                  <a:pt x="306538" y="151491"/>
                  <a:pt x="25022" y="359983"/>
                  <a:pt x="19730" y="478516"/>
                </a:cubicBezTo>
                <a:cubicBezTo>
                  <a:pt x="14438" y="597049"/>
                  <a:pt x="275847" y="675366"/>
                  <a:pt x="273730" y="783316"/>
                </a:cubicBezTo>
                <a:cubicBezTo>
                  <a:pt x="271613" y="891266"/>
                  <a:pt x="39838" y="1051074"/>
                  <a:pt x="7030" y="1126216"/>
                </a:cubicBezTo>
                <a:cubicBezTo>
                  <a:pt x="-25778" y="1201358"/>
                  <a:pt x="66297" y="1215116"/>
                  <a:pt x="76880" y="1234166"/>
                </a:cubicBezTo>
                <a:cubicBezTo>
                  <a:pt x="87463" y="1253216"/>
                  <a:pt x="70530" y="1240516"/>
                  <a:pt x="70530" y="1240516"/>
                </a:cubicBezTo>
                <a:lnTo>
                  <a:pt x="89580" y="1221466"/>
                </a:lnTo>
              </a:path>
            </a:pathLst>
          </a:cu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Forma libre: forma 22">
            <a:extLst>
              <a:ext uri="{FF2B5EF4-FFF2-40B4-BE49-F238E27FC236}">
                <a16:creationId xmlns:a16="http://schemas.microsoft.com/office/drawing/2014/main" id="{8AC894BC-8777-4029-A7CC-B98EC656FA22}"/>
              </a:ext>
            </a:extLst>
          </p:cNvPr>
          <p:cNvSpPr/>
          <p:nvPr/>
        </p:nvSpPr>
        <p:spPr>
          <a:xfrm>
            <a:off x="3236699" y="2459986"/>
            <a:ext cx="325703" cy="854714"/>
          </a:xfrm>
          <a:custGeom>
            <a:avLst/>
            <a:gdLst>
              <a:gd name="connsiteX0" fmla="*/ 33098 w 312550"/>
              <a:gd name="connsiteY0" fmla="*/ 848364 h 848364"/>
              <a:gd name="connsiteX1" fmla="*/ 312498 w 312550"/>
              <a:gd name="connsiteY1" fmla="*/ 270514 h 848364"/>
              <a:gd name="connsiteX2" fmla="*/ 14048 w 312550"/>
              <a:gd name="connsiteY2" fmla="*/ 10164 h 848364"/>
              <a:gd name="connsiteX3" fmla="*/ 45798 w 312550"/>
              <a:gd name="connsiteY3" fmla="*/ 48264 h 848364"/>
              <a:gd name="connsiteX4" fmla="*/ 20398 w 312550"/>
              <a:gd name="connsiteY4" fmla="*/ 3814 h 848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50" h="848364">
                <a:moveTo>
                  <a:pt x="33098" y="848364"/>
                </a:moveTo>
                <a:cubicBezTo>
                  <a:pt x="174385" y="629289"/>
                  <a:pt x="315673" y="410214"/>
                  <a:pt x="312498" y="270514"/>
                </a:cubicBezTo>
                <a:cubicBezTo>
                  <a:pt x="309323" y="130814"/>
                  <a:pt x="58498" y="47206"/>
                  <a:pt x="14048" y="10164"/>
                </a:cubicBezTo>
                <a:cubicBezTo>
                  <a:pt x="-30402" y="-26878"/>
                  <a:pt x="44740" y="49322"/>
                  <a:pt x="45798" y="48264"/>
                </a:cubicBezTo>
                <a:cubicBezTo>
                  <a:pt x="46856" y="47206"/>
                  <a:pt x="33627" y="25510"/>
                  <a:pt x="20398" y="3814"/>
                </a:cubicBezTo>
              </a:path>
            </a:pathLst>
          </a:cu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CuadroTexto 21">
            <a:extLst>
              <a:ext uri="{FF2B5EF4-FFF2-40B4-BE49-F238E27FC236}">
                <a16:creationId xmlns:a16="http://schemas.microsoft.com/office/drawing/2014/main" id="{0F9FBBC2-8861-4908-9B63-94AF197C53ED}"/>
              </a:ext>
            </a:extLst>
          </p:cNvPr>
          <p:cNvSpPr txBox="1"/>
          <p:nvPr/>
        </p:nvSpPr>
        <p:spPr>
          <a:xfrm>
            <a:off x="1615755" y="4822423"/>
            <a:ext cx="2250831" cy="215444"/>
          </a:xfrm>
          <a:prstGeom prst="rect">
            <a:avLst/>
          </a:prstGeom>
          <a:noFill/>
        </p:spPr>
        <p:txBody>
          <a:bodyPr wrap="square" rtlCol="0">
            <a:spAutoFit/>
          </a:bodyPr>
          <a:lstStyle/>
          <a:p>
            <a:r>
              <a:rPr lang="es-ES" sz="800" dirty="0">
                <a:solidFill>
                  <a:srgbClr val="000078"/>
                </a:solidFill>
              </a:rPr>
              <a:t>Imagen realizada con IA (</a:t>
            </a:r>
            <a:r>
              <a:rPr lang="es-ES" sz="800" dirty="0" err="1">
                <a:solidFill>
                  <a:srgbClr val="000078"/>
                </a:solidFill>
              </a:rPr>
              <a:t>Coplilot</a:t>
            </a:r>
            <a:r>
              <a:rPr lang="es-ES" sz="800" dirty="0">
                <a:solidFill>
                  <a:srgbClr val="000078"/>
                </a:solidFill>
              </a:rPr>
              <a:t>)</a:t>
            </a:r>
          </a:p>
        </p:txBody>
      </p:sp>
    </p:spTree>
    <p:extLst>
      <p:ext uri="{BB962C8B-B14F-4D97-AF65-F5344CB8AC3E}">
        <p14:creationId xmlns:p14="http://schemas.microsoft.com/office/powerpoint/2010/main" val="3008313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C3D1D7B-7647-4DF6-8825-98F662C6B008}"/>
              </a:ext>
            </a:extLst>
          </p:cNvPr>
          <p:cNvPicPr>
            <a:picLocks noChangeAspect="1"/>
          </p:cNvPicPr>
          <p:nvPr/>
        </p:nvPicPr>
        <p:blipFill>
          <a:blip r:embed="rId3"/>
          <a:stretch>
            <a:fillRect/>
          </a:stretch>
        </p:blipFill>
        <p:spPr>
          <a:xfrm>
            <a:off x="0" y="0"/>
            <a:ext cx="9144000" cy="801858"/>
          </a:xfrm>
          <a:prstGeom prst="rect">
            <a:avLst/>
          </a:prstGeom>
        </p:spPr>
      </p:pic>
      <p:graphicFrame>
        <p:nvGraphicFramePr>
          <p:cNvPr id="8" name="Tabla 7">
            <a:extLst>
              <a:ext uri="{FF2B5EF4-FFF2-40B4-BE49-F238E27FC236}">
                <a16:creationId xmlns:a16="http://schemas.microsoft.com/office/drawing/2014/main" id="{F94E603F-8154-447A-8266-114008DD0DB8}"/>
              </a:ext>
            </a:extLst>
          </p:cNvPr>
          <p:cNvGraphicFramePr>
            <a:graphicFrameLocks noGrp="1"/>
          </p:cNvGraphicFramePr>
          <p:nvPr>
            <p:extLst>
              <p:ext uri="{D42A27DB-BD31-4B8C-83A1-F6EECF244321}">
                <p14:modId xmlns:p14="http://schemas.microsoft.com/office/powerpoint/2010/main" val="3883472204"/>
              </p:ext>
            </p:extLst>
          </p:nvPr>
        </p:nvGraphicFramePr>
        <p:xfrm>
          <a:off x="1696279" y="1389455"/>
          <a:ext cx="6191883" cy="1610197"/>
        </p:xfrm>
        <a:graphic>
          <a:graphicData uri="http://schemas.openxmlformats.org/drawingml/2006/table">
            <a:tbl>
              <a:tblPr firstRow="1" firstCol="1" bandRow="1">
                <a:tableStyleId>{5C22544A-7EE6-4342-B048-85BDC9FD1C3A}</a:tableStyleId>
              </a:tblPr>
              <a:tblGrid>
                <a:gridCol w="675301">
                  <a:extLst>
                    <a:ext uri="{9D8B030D-6E8A-4147-A177-3AD203B41FA5}">
                      <a16:colId xmlns:a16="http://schemas.microsoft.com/office/drawing/2014/main" val="443274224"/>
                    </a:ext>
                  </a:extLst>
                </a:gridCol>
                <a:gridCol w="590480">
                  <a:extLst>
                    <a:ext uri="{9D8B030D-6E8A-4147-A177-3AD203B41FA5}">
                      <a16:colId xmlns:a16="http://schemas.microsoft.com/office/drawing/2014/main" val="351359381"/>
                    </a:ext>
                  </a:extLst>
                </a:gridCol>
                <a:gridCol w="606791">
                  <a:extLst>
                    <a:ext uri="{9D8B030D-6E8A-4147-A177-3AD203B41FA5}">
                      <a16:colId xmlns:a16="http://schemas.microsoft.com/office/drawing/2014/main" val="2184734125"/>
                    </a:ext>
                  </a:extLst>
                </a:gridCol>
                <a:gridCol w="678562">
                  <a:extLst>
                    <a:ext uri="{9D8B030D-6E8A-4147-A177-3AD203B41FA5}">
                      <a16:colId xmlns:a16="http://schemas.microsoft.com/office/drawing/2014/main" val="1113192007"/>
                    </a:ext>
                  </a:extLst>
                </a:gridCol>
                <a:gridCol w="623103">
                  <a:extLst>
                    <a:ext uri="{9D8B030D-6E8A-4147-A177-3AD203B41FA5}">
                      <a16:colId xmlns:a16="http://schemas.microsoft.com/office/drawing/2014/main" val="3327450112"/>
                    </a:ext>
                  </a:extLst>
                </a:gridCol>
                <a:gridCol w="616579">
                  <a:extLst>
                    <a:ext uri="{9D8B030D-6E8A-4147-A177-3AD203B41FA5}">
                      <a16:colId xmlns:a16="http://schemas.microsoft.com/office/drawing/2014/main" val="4256763881"/>
                    </a:ext>
                  </a:extLst>
                </a:gridCol>
                <a:gridCol w="577431">
                  <a:extLst>
                    <a:ext uri="{9D8B030D-6E8A-4147-A177-3AD203B41FA5}">
                      <a16:colId xmlns:a16="http://schemas.microsoft.com/office/drawing/2014/main" val="3993111294"/>
                    </a:ext>
                  </a:extLst>
                </a:gridCol>
                <a:gridCol w="714447">
                  <a:extLst>
                    <a:ext uri="{9D8B030D-6E8A-4147-A177-3AD203B41FA5}">
                      <a16:colId xmlns:a16="http://schemas.microsoft.com/office/drawing/2014/main" val="1005403964"/>
                    </a:ext>
                  </a:extLst>
                </a:gridCol>
                <a:gridCol w="469775">
                  <a:extLst>
                    <a:ext uri="{9D8B030D-6E8A-4147-A177-3AD203B41FA5}">
                      <a16:colId xmlns:a16="http://schemas.microsoft.com/office/drawing/2014/main" val="507779902"/>
                    </a:ext>
                  </a:extLst>
                </a:gridCol>
                <a:gridCol w="639414">
                  <a:extLst>
                    <a:ext uri="{9D8B030D-6E8A-4147-A177-3AD203B41FA5}">
                      <a16:colId xmlns:a16="http://schemas.microsoft.com/office/drawing/2014/main" val="671468287"/>
                    </a:ext>
                  </a:extLst>
                </a:gridCol>
              </a:tblGrid>
              <a:tr h="0">
                <a:tc>
                  <a:txBody>
                    <a:bodyPr/>
                    <a:lstStyle/>
                    <a:p>
                      <a:pPr>
                        <a:lnSpc>
                          <a:spcPct val="107000"/>
                        </a:lnSpc>
                      </a:pPr>
                      <a:endParaRPr lang="es-ES" sz="700" dirty="0">
                        <a:effectLst/>
                        <a:latin typeface="Calibri" panose="020F0502020204030204" pitchFamily="34" charset="0"/>
                        <a:cs typeface="Times New Roman" panose="02020603050405020304" pitchFamily="18" charset="0"/>
                      </a:endParaRPr>
                    </a:p>
                  </a:txBody>
                  <a:tcPr marL="15951" marR="15951" marT="0" marB="0" anchor="b"/>
                </a:tc>
                <a:tc>
                  <a:txBody>
                    <a:bodyPr/>
                    <a:lstStyle/>
                    <a:p>
                      <a:pPr>
                        <a:lnSpc>
                          <a:spcPct val="107000"/>
                        </a:lnSpc>
                      </a:pPr>
                      <a:endParaRPr lang="es-ES" sz="700" dirty="0">
                        <a:effectLst/>
                        <a:latin typeface="Calibri" panose="020F0502020204030204" pitchFamily="34" charset="0"/>
                        <a:cs typeface="Times New Roman" panose="02020603050405020304" pitchFamily="18" charset="0"/>
                      </a:endParaRPr>
                    </a:p>
                  </a:txBody>
                  <a:tcPr marL="15951" marR="15951" marT="0" marB="0" anchor="b"/>
                </a:tc>
                <a:tc>
                  <a:txBody>
                    <a:bodyPr/>
                    <a:lstStyle/>
                    <a:p>
                      <a:pPr>
                        <a:lnSpc>
                          <a:spcPct val="107000"/>
                        </a:lnSpc>
                      </a:pPr>
                      <a:endParaRPr lang="es-ES" sz="700" dirty="0">
                        <a:effectLst/>
                        <a:latin typeface="Calibri" panose="020F0502020204030204" pitchFamily="34" charset="0"/>
                        <a:cs typeface="Times New Roman" panose="02020603050405020304" pitchFamily="18" charset="0"/>
                      </a:endParaRPr>
                    </a:p>
                  </a:txBody>
                  <a:tcPr marL="15951" marR="15951" marT="0" marB="0" anchor="b"/>
                </a:tc>
                <a:tc>
                  <a:txBody>
                    <a:bodyPr/>
                    <a:lstStyle/>
                    <a:p>
                      <a:pPr>
                        <a:lnSpc>
                          <a:spcPct val="107000"/>
                        </a:lnSpc>
                      </a:pPr>
                      <a:endParaRPr lang="es-ES" sz="700" dirty="0">
                        <a:effectLst/>
                        <a:latin typeface="Calibri" panose="020F0502020204030204" pitchFamily="34" charset="0"/>
                        <a:cs typeface="Times New Roman" panose="02020603050405020304" pitchFamily="18" charset="0"/>
                      </a:endParaRPr>
                    </a:p>
                  </a:txBody>
                  <a:tcPr marL="15951" marR="15951" marT="0" marB="0" anchor="b"/>
                </a:tc>
                <a:tc>
                  <a:txBody>
                    <a:bodyPr/>
                    <a:lstStyle/>
                    <a:p>
                      <a:pPr>
                        <a:lnSpc>
                          <a:spcPct val="107000"/>
                        </a:lnSpc>
                      </a:pPr>
                      <a:endParaRPr lang="es-ES" sz="700" dirty="0">
                        <a:effectLst/>
                        <a:latin typeface="Calibri" panose="020F0502020204030204" pitchFamily="34" charset="0"/>
                        <a:cs typeface="Times New Roman" panose="02020603050405020304" pitchFamily="18" charset="0"/>
                      </a:endParaRPr>
                    </a:p>
                  </a:txBody>
                  <a:tcPr marL="15951" marR="15951" marT="0" marB="0" anchor="b"/>
                </a:tc>
                <a:tc>
                  <a:txBody>
                    <a:bodyPr/>
                    <a:lstStyle/>
                    <a:p>
                      <a:pPr>
                        <a:lnSpc>
                          <a:spcPct val="107000"/>
                        </a:lnSpc>
                      </a:pPr>
                      <a:endParaRPr lang="es-ES" sz="700" dirty="0">
                        <a:effectLst/>
                        <a:latin typeface="Calibri" panose="020F0502020204030204" pitchFamily="34" charset="0"/>
                        <a:cs typeface="Times New Roman" panose="02020603050405020304" pitchFamily="18" charset="0"/>
                      </a:endParaRPr>
                    </a:p>
                  </a:txBody>
                  <a:tcPr marL="15951" marR="15951" marT="0" marB="0" anchor="b"/>
                </a:tc>
                <a:tc>
                  <a:txBody>
                    <a:bodyPr/>
                    <a:lstStyle/>
                    <a:p>
                      <a:pPr>
                        <a:lnSpc>
                          <a:spcPct val="107000"/>
                        </a:lnSpc>
                      </a:pPr>
                      <a:endParaRPr lang="es-ES" sz="700" dirty="0">
                        <a:effectLst/>
                        <a:latin typeface="Calibri" panose="020F0502020204030204" pitchFamily="34" charset="0"/>
                        <a:cs typeface="Times New Roman" panose="02020603050405020304" pitchFamily="18" charset="0"/>
                      </a:endParaRPr>
                    </a:p>
                  </a:txBody>
                  <a:tcPr marL="15951" marR="15951" marT="0" marB="0" anchor="b"/>
                </a:tc>
                <a:tc>
                  <a:txBody>
                    <a:bodyPr/>
                    <a:lstStyle/>
                    <a:p>
                      <a:pPr>
                        <a:lnSpc>
                          <a:spcPct val="107000"/>
                        </a:lnSpc>
                      </a:pPr>
                      <a:endParaRPr lang="es-ES" sz="700" dirty="0">
                        <a:effectLst/>
                        <a:latin typeface="Calibri" panose="020F0502020204030204" pitchFamily="34" charset="0"/>
                        <a:cs typeface="Times New Roman" panose="02020603050405020304" pitchFamily="18" charset="0"/>
                      </a:endParaRPr>
                    </a:p>
                  </a:txBody>
                  <a:tcPr marL="15951" marR="15951" marT="0" marB="0" anchor="b"/>
                </a:tc>
                <a:tc>
                  <a:txBody>
                    <a:bodyPr/>
                    <a:lstStyle/>
                    <a:p>
                      <a:pPr>
                        <a:lnSpc>
                          <a:spcPct val="107000"/>
                        </a:lnSpc>
                      </a:pPr>
                      <a:endParaRPr lang="es-ES" sz="700" dirty="0">
                        <a:effectLst/>
                        <a:latin typeface="Calibri" panose="020F0502020204030204" pitchFamily="34" charset="0"/>
                        <a:cs typeface="Times New Roman" panose="02020603050405020304" pitchFamily="18" charset="0"/>
                      </a:endParaRPr>
                    </a:p>
                  </a:txBody>
                  <a:tcPr marL="15951" marR="15951" marT="0" marB="0" anchor="b"/>
                </a:tc>
                <a:tc>
                  <a:txBody>
                    <a:bodyPr/>
                    <a:lstStyle/>
                    <a:p>
                      <a:pPr>
                        <a:lnSpc>
                          <a:spcPct val="107000"/>
                        </a:lnSpc>
                      </a:pPr>
                      <a:endParaRPr lang="es-ES" sz="700" dirty="0">
                        <a:effectLst/>
                        <a:latin typeface="Calibri" panose="020F0502020204030204" pitchFamily="34" charset="0"/>
                        <a:cs typeface="Times New Roman" panose="02020603050405020304" pitchFamily="18" charset="0"/>
                      </a:endParaRPr>
                    </a:p>
                  </a:txBody>
                  <a:tcPr marL="15951" marR="15951" marT="0" marB="0" anchor="b"/>
                </a:tc>
                <a:extLst>
                  <a:ext uri="{0D108BD9-81ED-4DB2-BD59-A6C34878D82A}">
                    <a16:rowId xmlns:a16="http://schemas.microsoft.com/office/drawing/2014/main" val="3320021267"/>
                  </a:ext>
                </a:extLst>
              </a:tr>
              <a:tr h="513512">
                <a:tc>
                  <a:txBody>
                    <a:bodyPr/>
                    <a:lstStyle/>
                    <a:p>
                      <a:pPr algn="ctr">
                        <a:lnSpc>
                          <a:spcPct val="107000"/>
                        </a:lnSpc>
                        <a:spcAft>
                          <a:spcPts val="0"/>
                        </a:spcAft>
                      </a:pPr>
                      <a:r>
                        <a:rPr lang="es-ES" sz="700" dirty="0">
                          <a:effectLst/>
                        </a:rPr>
                        <a:t> </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dirty="0">
                          <a:solidFill>
                            <a:schemeClr val="tx1"/>
                          </a:solidFill>
                          <a:effectLst/>
                        </a:rPr>
                        <a:t>Camas en Funcionamiento</a:t>
                      </a:r>
                      <a:endParaRPr lang="es-ES"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dirty="0">
                          <a:solidFill>
                            <a:schemeClr val="tx1"/>
                          </a:solidFill>
                          <a:effectLst/>
                        </a:rPr>
                        <a:t>Altas</a:t>
                      </a:r>
                      <a:endParaRPr lang="es-ES"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dirty="0">
                          <a:solidFill>
                            <a:schemeClr val="tx1"/>
                          </a:solidFill>
                          <a:effectLst/>
                        </a:rPr>
                        <a:t>Estancias</a:t>
                      </a:r>
                      <a:endParaRPr lang="es-ES"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dirty="0">
                          <a:solidFill>
                            <a:schemeClr val="tx1"/>
                          </a:solidFill>
                          <a:effectLst/>
                        </a:rPr>
                        <a:t>Altas por 1000 </a:t>
                      </a:r>
                      <a:r>
                        <a:rPr lang="es-ES" sz="700" dirty="0" err="1">
                          <a:solidFill>
                            <a:schemeClr val="tx1"/>
                          </a:solidFill>
                          <a:effectLst/>
                        </a:rPr>
                        <a:t>hab</a:t>
                      </a:r>
                      <a:endParaRPr lang="es-ES"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dirty="0">
                          <a:solidFill>
                            <a:schemeClr val="tx1"/>
                          </a:solidFill>
                          <a:effectLst/>
                        </a:rPr>
                        <a:t>Estancias por 1000 </a:t>
                      </a:r>
                      <a:r>
                        <a:rPr lang="es-ES" sz="700" dirty="0" err="1">
                          <a:solidFill>
                            <a:schemeClr val="tx1"/>
                          </a:solidFill>
                          <a:effectLst/>
                        </a:rPr>
                        <a:t>hab</a:t>
                      </a:r>
                      <a:endParaRPr lang="es-ES"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dirty="0">
                          <a:solidFill>
                            <a:schemeClr val="tx1"/>
                          </a:solidFill>
                          <a:effectLst/>
                        </a:rPr>
                        <a:t>Estancia Media</a:t>
                      </a:r>
                      <a:endParaRPr lang="es-ES"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dirty="0">
                          <a:solidFill>
                            <a:schemeClr val="tx1"/>
                          </a:solidFill>
                          <a:effectLst/>
                        </a:rPr>
                        <a:t>Índice de Ocupación</a:t>
                      </a:r>
                      <a:endParaRPr lang="es-ES"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solidFill>
                            <a:schemeClr val="tx1"/>
                          </a:solidFill>
                          <a:effectLst/>
                        </a:rPr>
                        <a:t>Índice de Rotación</a:t>
                      </a:r>
                      <a:endParaRPr lang="es-ES" sz="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dirty="0">
                          <a:solidFill>
                            <a:schemeClr val="tx1"/>
                          </a:solidFill>
                          <a:effectLst/>
                        </a:rPr>
                        <a:t>Mortalidad (% Altas por Fallecimiento)</a:t>
                      </a:r>
                      <a:endParaRPr lang="es-ES"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extLst>
                  <a:ext uri="{0D108BD9-81ED-4DB2-BD59-A6C34878D82A}">
                    <a16:rowId xmlns:a16="http://schemas.microsoft.com/office/drawing/2014/main" val="1318184503"/>
                  </a:ext>
                </a:extLst>
              </a:tr>
              <a:tr h="123441">
                <a:tc>
                  <a:txBody>
                    <a:bodyPr/>
                    <a:lstStyle/>
                    <a:p>
                      <a:pPr algn="ctr">
                        <a:lnSpc>
                          <a:spcPct val="107000"/>
                        </a:lnSpc>
                        <a:spcAft>
                          <a:spcPts val="0"/>
                        </a:spcAft>
                      </a:pPr>
                      <a:r>
                        <a:rPr lang="es-ES" sz="700">
                          <a:effectLst/>
                        </a:rPr>
                        <a:t>2000</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119.328</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dirty="0">
                          <a:effectLst/>
                        </a:rPr>
                        <a:t>4.723.291</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33.567.657</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117,31</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833,69</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7,11</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dirty="0">
                          <a:effectLst/>
                        </a:rPr>
                        <a:t>77,07</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dirty="0">
                          <a:effectLst/>
                        </a:rPr>
                        <a:t>39,58</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dirty="0">
                          <a:effectLst/>
                        </a:rPr>
                        <a:t>3,34</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extLst>
                  <a:ext uri="{0D108BD9-81ED-4DB2-BD59-A6C34878D82A}">
                    <a16:rowId xmlns:a16="http://schemas.microsoft.com/office/drawing/2014/main" val="830274788"/>
                  </a:ext>
                </a:extLst>
              </a:tr>
              <a:tr h="123441">
                <a:tc>
                  <a:txBody>
                    <a:bodyPr/>
                    <a:lstStyle/>
                    <a:p>
                      <a:pPr algn="ctr">
                        <a:lnSpc>
                          <a:spcPct val="107000"/>
                        </a:lnSpc>
                        <a:spcAft>
                          <a:spcPts val="0"/>
                        </a:spcAft>
                      </a:pPr>
                      <a:r>
                        <a:rPr lang="es-ES" sz="700">
                          <a:effectLst/>
                        </a:rPr>
                        <a:t>2005</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116.629</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dirty="0">
                          <a:effectLst/>
                        </a:rPr>
                        <a:t>5.016.480</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33.684.374</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115,59</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776,17</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6,71</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79,13</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dirty="0">
                          <a:effectLst/>
                        </a:rPr>
                        <a:t>43,01</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dirty="0">
                          <a:effectLst/>
                        </a:rPr>
                        <a:t>3,52</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extLst>
                  <a:ext uri="{0D108BD9-81ED-4DB2-BD59-A6C34878D82A}">
                    <a16:rowId xmlns:a16="http://schemas.microsoft.com/office/drawing/2014/main" val="2935662150"/>
                  </a:ext>
                </a:extLst>
              </a:tr>
              <a:tr h="123441">
                <a:tc>
                  <a:txBody>
                    <a:bodyPr/>
                    <a:lstStyle/>
                    <a:p>
                      <a:pPr algn="ctr">
                        <a:lnSpc>
                          <a:spcPct val="107000"/>
                        </a:lnSpc>
                        <a:spcAft>
                          <a:spcPts val="0"/>
                        </a:spcAft>
                      </a:pPr>
                      <a:r>
                        <a:rPr lang="es-ES" sz="700">
                          <a:effectLst/>
                        </a:rPr>
                        <a:t>2010</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dirty="0">
                          <a:effectLst/>
                        </a:rPr>
                        <a:t>117.401</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5.147.603</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32.268.581</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111,73</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dirty="0">
                          <a:effectLst/>
                        </a:rPr>
                        <a:t>700,38</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6,27</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75,3</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43,85</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dirty="0">
                          <a:effectLst/>
                        </a:rPr>
                        <a:t>3,44</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extLst>
                  <a:ext uri="{0D108BD9-81ED-4DB2-BD59-A6C34878D82A}">
                    <a16:rowId xmlns:a16="http://schemas.microsoft.com/office/drawing/2014/main" val="3478244162"/>
                  </a:ext>
                </a:extLst>
              </a:tr>
              <a:tr h="123441">
                <a:tc>
                  <a:txBody>
                    <a:bodyPr/>
                    <a:lstStyle/>
                    <a:p>
                      <a:pPr algn="ctr">
                        <a:lnSpc>
                          <a:spcPct val="107000"/>
                        </a:lnSpc>
                        <a:spcAft>
                          <a:spcPts val="0"/>
                        </a:spcAft>
                      </a:pPr>
                      <a:r>
                        <a:rPr lang="es-ES" sz="700">
                          <a:effectLst/>
                        </a:rPr>
                        <a:t>2015</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112.334</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5.174.973</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30.557.713</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111,47</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658,24</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dirty="0">
                          <a:effectLst/>
                        </a:rPr>
                        <a:t>5,9</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74,53</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46,07</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dirty="0">
                          <a:effectLst/>
                        </a:rPr>
                        <a:t>3,73</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extLst>
                  <a:ext uri="{0D108BD9-81ED-4DB2-BD59-A6C34878D82A}">
                    <a16:rowId xmlns:a16="http://schemas.microsoft.com/office/drawing/2014/main" val="3788979010"/>
                  </a:ext>
                </a:extLst>
              </a:tr>
              <a:tr h="123441">
                <a:tc>
                  <a:txBody>
                    <a:bodyPr/>
                    <a:lstStyle/>
                    <a:p>
                      <a:pPr algn="ctr">
                        <a:lnSpc>
                          <a:spcPct val="107000"/>
                        </a:lnSpc>
                        <a:spcAft>
                          <a:spcPts val="0"/>
                        </a:spcAft>
                      </a:pPr>
                      <a:r>
                        <a:rPr lang="es-ES" sz="700">
                          <a:effectLst/>
                        </a:rPr>
                        <a:t>2020</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115.368</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4.531.693</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28.108.378</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95,72</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593,69</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6,2</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dirty="0">
                          <a:effectLst/>
                        </a:rPr>
                        <a:t>66,75</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dirty="0">
                          <a:effectLst/>
                        </a:rPr>
                        <a:t>39,28</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dirty="0">
                          <a:effectLst/>
                        </a:rPr>
                        <a:t>4,89</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extLst>
                  <a:ext uri="{0D108BD9-81ED-4DB2-BD59-A6C34878D82A}">
                    <a16:rowId xmlns:a16="http://schemas.microsoft.com/office/drawing/2014/main" val="4041778681"/>
                  </a:ext>
                </a:extLst>
              </a:tr>
              <a:tr h="123441">
                <a:tc>
                  <a:txBody>
                    <a:bodyPr/>
                    <a:lstStyle/>
                    <a:p>
                      <a:pPr algn="ctr">
                        <a:lnSpc>
                          <a:spcPct val="107000"/>
                        </a:lnSpc>
                        <a:spcAft>
                          <a:spcPts val="0"/>
                        </a:spcAft>
                      </a:pPr>
                      <a:r>
                        <a:rPr lang="es-ES" sz="700">
                          <a:effectLst/>
                        </a:rPr>
                        <a:t>2021</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116.038</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4.832.641</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29.528.811</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102,02</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623,37</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6,11</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69,72</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dirty="0">
                          <a:effectLst/>
                        </a:rPr>
                        <a:t>41,65</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dirty="0">
                          <a:effectLst/>
                        </a:rPr>
                        <a:t>4,42</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extLst>
                  <a:ext uri="{0D108BD9-81ED-4DB2-BD59-A6C34878D82A}">
                    <a16:rowId xmlns:a16="http://schemas.microsoft.com/office/drawing/2014/main" val="553764343"/>
                  </a:ext>
                </a:extLst>
              </a:tr>
              <a:tr h="123441">
                <a:tc>
                  <a:txBody>
                    <a:bodyPr/>
                    <a:lstStyle/>
                    <a:p>
                      <a:pPr algn="ctr">
                        <a:lnSpc>
                          <a:spcPct val="107000"/>
                        </a:lnSpc>
                        <a:spcAft>
                          <a:spcPts val="0"/>
                        </a:spcAft>
                      </a:pPr>
                      <a:r>
                        <a:rPr lang="es-ES" sz="700">
                          <a:effectLst/>
                        </a:rPr>
                        <a:t>2022</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116.046</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5.041.324</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30.019.619</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105,48</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628,1</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5,95</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70,87</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dirty="0">
                          <a:effectLst/>
                        </a:rPr>
                        <a:t>43,44</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dirty="0">
                          <a:effectLst/>
                        </a:rPr>
                        <a:t>4,33</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extLst>
                  <a:ext uri="{0D108BD9-81ED-4DB2-BD59-A6C34878D82A}">
                    <a16:rowId xmlns:a16="http://schemas.microsoft.com/office/drawing/2014/main" val="1517647245"/>
                  </a:ext>
                </a:extLst>
              </a:tr>
              <a:tr h="123441">
                <a:tc>
                  <a:txBody>
                    <a:bodyPr/>
                    <a:lstStyle/>
                    <a:p>
                      <a:pPr algn="ctr">
                        <a:lnSpc>
                          <a:spcPct val="107000"/>
                        </a:lnSpc>
                        <a:spcAft>
                          <a:spcPts val="0"/>
                        </a:spcAft>
                      </a:pPr>
                      <a:r>
                        <a:rPr lang="es-ES" sz="700" dirty="0">
                          <a:effectLst/>
                        </a:rPr>
                        <a:t>2023</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115.325</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5.169.228</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30.011.858</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106,96</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621</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5,81</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71,3</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a:effectLst/>
                        </a:rPr>
                        <a:t>44,82</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tc>
                  <a:txBody>
                    <a:bodyPr/>
                    <a:lstStyle/>
                    <a:p>
                      <a:pPr algn="ctr">
                        <a:lnSpc>
                          <a:spcPct val="107000"/>
                        </a:lnSpc>
                        <a:spcAft>
                          <a:spcPts val="0"/>
                        </a:spcAft>
                      </a:pPr>
                      <a:r>
                        <a:rPr lang="es-ES" sz="700" dirty="0">
                          <a:effectLst/>
                        </a:rPr>
                        <a:t>3,98</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5951" marR="15951" marT="0" marB="0"/>
                </a:tc>
                <a:extLst>
                  <a:ext uri="{0D108BD9-81ED-4DB2-BD59-A6C34878D82A}">
                    <a16:rowId xmlns:a16="http://schemas.microsoft.com/office/drawing/2014/main" val="825191448"/>
                  </a:ext>
                </a:extLst>
              </a:tr>
            </a:tbl>
          </a:graphicData>
        </a:graphic>
      </p:graphicFrame>
      <p:sp>
        <p:nvSpPr>
          <p:cNvPr id="10" name="Rectángulo 9">
            <a:extLst>
              <a:ext uri="{FF2B5EF4-FFF2-40B4-BE49-F238E27FC236}">
                <a16:creationId xmlns:a16="http://schemas.microsoft.com/office/drawing/2014/main" id="{AD0BC674-3BD9-437A-971B-02B77F7A72C4}"/>
              </a:ext>
            </a:extLst>
          </p:cNvPr>
          <p:cNvSpPr/>
          <p:nvPr/>
        </p:nvSpPr>
        <p:spPr>
          <a:xfrm>
            <a:off x="4913940" y="4912668"/>
            <a:ext cx="4572000" cy="230832"/>
          </a:xfrm>
          <a:prstGeom prst="rect">
            <a:avLst/>
          </a:prstGeom>
        </p:spPr>
        <p:txBody>
          <a:bodyPr>
            <a:spAutoFit/>
          </a:bodyPr>
          <a:lstStyle/>
          <a:p>
            <a:r>
              <a:rPr lang="es-ES" sz="900" dirty="0"/>
              <a:t>Fuente: Sistema de Información de Atención Especializada (SIAE)</a:t>
            </a:r>
          </a:p>
        </p:txBody>
      </p:sp>
      <p:graphicFrame>
        <p:nvGraphicFramePr>
          <p:cNvPr id="6" name="Tabla 5">
            <a:extLst>
              <a:ext uri="{FF2B5EF4-FFF2-40B4-BE49-F238E27FC236}">
                <a16:creationId xmlns:a16="http://schemas.microsoft.com/office/drawing/2014/main" id="{5077E44B-5D3D-4442-B553-4AC8C395BBC2}"/>
              </a:ext>
            </a:extLst>
          </p:cNvPr>
          <p:cNvGraphicFramePr>
            <a:graphicFrameLocks noGrp="1"/>
          </p:cNvGraphicFramePr>
          <p:nvPr>
            <p:extLst>
              <p:ext uri="{D42A27DB-BD31-4B8C-83A1-F6EECF244321}">
                <p14:modId xmlns:p14="http://schemas.microsoft.com/office/powerpoint/2010/main" val="481840149"/>
              </p:ext>
            </p:extLst>
          </p:nvPr>
        </p:nvGraphicFramePr>
        <p:xfrm>
          <a:off x="2762735" y="3132317"/>
          <a:ext cx="3785574" cy="1422220"/>
        </p:xfrm>
        <a:graphic>
          <a:graphicData uri="http://schemas.openxmlformats.org/drawingml/2006/table">
            <a:tbl>
              <a:tblPr firstRow="1" firstCol="1" bandRow="1">
                <a:tableStyleId>{5C22544A-7EE6-4342-B048-85BDC9FD1C3A}</a:tableStyleId>
              </a:tblPr>
              <a:tblGrid>
                <a:gridCol w="585349">
                  <a:extLst>
                    <a:ext uri="{9D8B030D-6E8A-4147-A177-3AD203B41FA5}">
                      <a16:colId xmlns:a16="http://schemas.microsoft.com/office/drawing/2014/main" val="27363594"/>
                    </a:ext>
                  </a:extLst>
                </a:gridCol>
                <a:gridCol w="654885">
                  <a:extLst>
                    <a:ext uri="{9D8B030D-6E8A-4147-A177-3AD203B41FA5}">
                      <a16:colId xmlns:a16="http://schemas.microsoft.com/office/drawing/2014/main" val="4225742338"/>
                    </a:ext>
                  </a:extLst>
                </a:gridCol>
                <a:gridCol w="719199">
                  <a:extLst>
                    <a:ext uri="{9D8B030D-6E8A-4147-A177-3AD203B41FA5}">
                      <a16:colId xmlns:a16="http://schemas.microsoft.com/office/drawing/2014/main" val="2440363424"/>
                    </a:ext>
                  </a:extLst>
                </a:gridCol>
                <a:gridCol w="765966">
                  <a:extLst>
                    <a:ext uri="{9D8B030D-6E8A-4147-A177-3AD203B41FA5}">
                      <a16:colId xmlns:a16="http://schemas.microsoft.com/office/drawing/2014/main" val="3195115363"/>
                    </a:ext>
                  </a:extLst>
                </a:gridCol>
                <a:gridCol w="1060175">
                  <a:extLst>
                    <a:ext uri="{9D8B030D-6E8A-4147-A177-3AD203B41FA5}">
                      <a16:colId xmlns:a16="http://schemas.microsoft.com/office/drawing/2014/main" val="3976957741"/>
                    </a:ext>
                  </a:extLst>
                </a:gridCol>
              </a:tblGrid>
              <a:tr h="0">
                <a:tc>
                  <a:txBody>
                    <a:bodyPr/>
                    <a:lstStyle/>
                    <a:p>
                      <a:pPr>
                        <a:lnSpc>
                          <a:spcPct val="107000"/>
                        </a:lnSpc>
                        <a:spcAft>
                          <a:spcPts val="0"/>
                        </a:spcAft>
                      </a:pPr>
                      <a:r>
                        <a:rPr lang="es-ES" sz="700" dirty="0">
                          <a:effectLst/>
                        </a:rPr>
                        <a:t> </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dirty="0">
                          <a:solidFill>
                            <a:schemeClr val="tx1"/>
                          </a:solidFill>
                          <a:effectLst/>
                        </a:rPr>
                        <a:t>Total de Sesiones Hospital de Día</a:t>
                      </a:r>
                      <a:endParaRPr lang="es-ES"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dirty="0">
                          <a:solidFill>
                            <a:schemeClr val="tx1"/>
                          </a:solidFill>
                          <a:effectLst/>
                        </a:rPr>
                        <a:t>Episodios de Hospitalización a Domicilio</a:t>
                      </a:r>
                      <a:endParaRPr lang="es-ES"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dirty="0">
                          <a:solidFill>
                            <a:schemeClr val="tx1"/>
                          </a:solidFill>
                          <a:effectLst/>
                        </a:rPr>
                        <a:t>Visitas en Hospitalización a Domicilio</a:t>
                      </a:r>
                      <a:endParaRPr lang="es-ES"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dirty="0">
                          <a:solidFill>
                            <a:schemeClr val="tx1"/>
                          </a:solidFill>
                          <a:effectLst/>
                        </a:rPr>
                        <a:t>Sesiones de Rehabilitación</a:t>
                      </a:r>
                      <a:endParaRPr lang="es-ES"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extLst>
                  <a:ext uri="{0D108BD9-81ED-4DB2-BD59-A6C34878D82A}">
                    <a16:rowId xmlns:a16="http://schemas.microsoft.com/office/drawing/2014/main" val="3997032316"/>
                  </a:ext>
                </a:extLst>
              </a:tr>
              <a:tr h="97916">
                <a:tc>
                  <a:txBody>
                    <a:bodyPr/>
                    <a:lstStyle/>
                    <a:p>
                      <a:pPr algn="ctr">
                        <a:lnSpc>
                          <a:spcPct val="107000"/>
                        </a:lnSpc>
                        <a:spcAft>
                          <a:spcPts val="0"/>
                        </a:spcAft>
                      </a:pPr>
                      <a:r>
                        <a:rPr lang="es-ES" sz="700" dirty="0">
                          <a:effectLst/>
                        </a:rPr>
                        <a:t>2000</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dirty="0">
                          <a:effectLst/>
                        </a:rPr>
                        <a:t>1.240.736</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a:effectLst/>
                        </a:rPr>
                        <a:t>34.705</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a:effectLst/>
                        </a:rPr>
                        <a:t>340.422</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dirty="0">
                          <a:effectLst/>
                        </a:rPr>
                        <a:t>25.731.937</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extLst>
                  <a:ext uri="{0D108BD9-81ED-4DB2-BD59-A6C34878D82A}">
                    <a16:rowId xmlns:a16="http://schemas.microsoft.com/office/drawing/2014/main" val="2265962150"/>
                  </a:ext>
                </a:extLst>
              </a:tr>
              <a:tr h="97916">
                <a:tc>
                  <a:txBody>
                    <a:bodyPr/>
                    <a:lstStyle/>
                    <a:p>
                      <a:pPr algn="ctr">
                        <a:lnSpc>
                          <a:spcPct val="107000"/>
                        </a:lnSpc>
                        <a:spcAft>
                          <a:spcPts val="0"/>
                        </a:spcAft>
                      </a:pPr>
                      <a:r>
                        <a:rPr lang="es-ES" sz="700" dirty="0">
                          <a:effectLst/>
                        </a:rPr>
                        <a:t>2005</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dirty="0">
                          <a:effectLst/>
                        </a:rPr>
                        <a:t>1.998.096</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a:effectLst/>
                        </a:rPr>
                        <a:t>49.856</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a:effectLst/>
                        </a:rPr>
                        <a:t>470.652</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dirty="0">
                          <a:effectLst/>
                        </a:rPr>
                        <a:t>27.403.771</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extLst>
                  <a:ext uri="{0D108BD9-81ED-4DB2-BD59-A6C34878D82A}">
                    <a16:rowId xmlns:a16="http://schemas.microsoft.com/office/drawing/2014/main" val="3053224040"/>
                  </a:ext>
                </a:extLst>
              </a:tr>
              <a:tr h="140782">
                <a:tc>
                  <a:txBody>
                    <a:bodyPr/>
                    <a:lstStyle/>
                    <a:p>
                      <a:pPr algn="ctr">
                        <a:lnSpc>
                          <a:spcPct val="107000"/>
                        </a:lnSpc>
                        <a:spcAft>
                          <a:spcPts val="0"/>
                        </a:spcAft>
                      </a:pPr>
                      <a:r>
                        <a:rPr lang="es-ES" sz="700" dirty="0">
                          <a:effectLst/>
                        </a:rPr>
                        <a:t>2010</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dirty="0">
                          <a:effectLst/>
                        </a:rPr>
                        <a:t>3.734.709</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a:effectLst/>
                        </a:rPr>
                        <a:t>91.898</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a:effectLst/>
                        </a:rPr>
                        <a:t>789.838</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dirty="0">
                          <a:effectLst/>
                        </a:rPr>
                        <a:t>31.554.724</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extLst>
                  <a:ext uri="{0D108BD9-81ED-4DB2-BD59-A6C34878D82A}">
                    <a16:rowId xmlns:a16="http://schemas.microsoft.com/office/drawing/2014/main" val="3405341798"/>
                  </a:ext>
                </a:extLst>
              </a:tr>
              <a:tr h="122709">
                <a:tc>
                  <a:txBody>
                    <a:bodyPr/>
                    <a:lstStyle/>
                    <a:p>
                      <a:pPr algn="ctr">
                        <a:lnSpc>
                          <a:spcPct val="107000"/>
                        </a:lnSpc>
                        <a:spcAft>
                          <a:spcPts val="0"/>
                        </a:spcAft>
                      </a:pPr>
                      <a:r>
                        <a:rPr lang="es-ES" sz="700" dirty="0">
                          <a:effectLst/>
                        </a:rPr>
                        <a:t>2015</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a:effectLst/>
                        </a:rPr>
                        <a:t>4.750.101</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dirty="0">
                          <a:effectLst/>
                        </a:rPr>
                        <a:t>101.213</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dirty="0">
                          <a:effectLst/>
                        </a:rPr>
                        <a:t>1.040.215</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dirty="0">
                          <a:effectLst/>
                        </a:rPr>
                        <a:t>32.221.035</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extLst>
                  <a:ext uri="{0D108BD9-81ED-4DB2-BD59-A6C34878D82A}">
                    <a16:rowId xmlns:a16="http://schemas.microsoft.com/office/drawing/2014/main" val="1599387271"/>
                  </a:ext>
                </a:extLst>
              </a:tr>
              <a:tr h="122709">
                <a:tc>
                  <a:txBody>
                    <a:bodyPr/>
                    <a:lstStyle/>
                    <a:p>
                      <a:pPr algn="ctr">
                        <a:lnSpc>
                          <a:spcPct val="107000"/>
                        </a:lnSpc>
                        <a:spcAft>
                          <a:spcPts val="0"/>
                        </a:spcAft>
                      </a:pPr>
                      <a:r>
                        <a:rPr lang="es-ES" sz="700" dirty="0">
                          <a:effectLst/>
                        </a:rPr>
                        <a:t>2020</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a:effectLst/>
                        </a:rPr>
                        <a:t>5.100.630</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a:effectLst/>
                        </a:rPr>
                        <a:t>156.855</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dirty="0">
                          <a:effectLst/>
                        </a:rPr>
                        <a:t>1.223.275</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dirty="0">
                          <a:effectLst/>
                        </a:rPr>
                        <a:t>19.293.665</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extLst>
                  <a:ext uri="{0D108BD9-81ED-4DB2-BD59-A6C34878D82A}">
                    <a16:rowId xmlns:a16="http://schemas.microsoft.com/office/drawing/2014/main" val="1456421118"/>
                  </a:ext>
                </a:extLst>
              </a:tr>
              <a:tr h="122709">
                <a:tc>
                  <a:txBody>
                    <a:bodyPr/>
                    <a:lstStyle/>
                    <a:p>
                      <a:pPr algn="ctr">
                        <a:lnSpc>
                          <a:spcPct val="107000"/>
                        </a:lnSpc>
                        <a:spcAft>
                          <a:spcPts val="0"/>
                        </a:spcAft>
                      </a:pPr>
                      <a:r>
                        <a:rPr lang="es-ES" sz="700" dirty="0">
                          <a:effectLst/>
                        </a:rPr>
                        <a:t>2021</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a:effectLst/>
                        </a:rPr>
                        <a:t>5.768.322</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a:effectLst/>
                        </a:rPr>
                        <a:t>118.148</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dirty="0">
                          <a:effectLst/>
                        </a:rPr>
                        <a:t>1.204.923</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dirty="0">
                          <a:effectLst/>
                        </a:rPr>
                        <a:t>23.910.371</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extLst>
                  <a:ext uri="{0D108BD9-81ED-4DB2-BD59-A6C34878D82A}">
                    <a16:rowId xmlns:a16="http://schemas.microsoft.com/office/drawing/2014/main" val="1874400869"/>
                  </a:ext>
                </a:extLst>
              </a:tr>
              <a:tr h="122709">
                <a:tc>
                  <a:txBody>
                    <a:bodyPr/>
                    <a:lstStyle/>
                    <a:p>
                      <a:pPr algn="ctr">
                        <a:lnSpc>
                          <a:spcPct val="107000"/>
                        </a:lnSpc>
                        <a:spcAft>
                          <a:spcPts val="0"/>
                        </a:spcAft>
                      </a:pPr>
                      <a:r>
                        <a:rPr lang="es-ES" sz="700" dirty="0">
                          <a:effectLst/>
                        </a:rPr>
                        <a:t>2022</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a:effectLst/>
                        </a:rPr>
                        <a:t>6.119.558</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a:effectLst/>
                        </a:rPr>
                        <a:t>123.526</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dirty="0">
                          <a:effectLst/>
                        </a:rPr>
                        <a:t>1.213.051</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dirty="0">
                          <a:effectLst/>
                        </a:rPr>
                        <a:t>26.970.357</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extLst>
                  <a:ext uri="{0D108BD9-81ED-4DB2-BD59-A6C34878D82A}">
                    <a16:rowId xmlns:a16="http://schemas.microsoft.com/office/drawing/2014/main" val="1936022624"/>
                  </a:ext>
                </a:extLst>
              </a:tr>
              <a:tr h="122709">
                <a:tc>
                  <a:txBody>
                    <a:bodyPr/>
                    <a:lstStyle/>
                    <a:p>
                      <a:pPr algn="ctr">
                        <a:lnSpc>
                          <a:spcPct val="107000"/>
                        </a:lnSpc>
                        <a:spcAft>
                          <a:spcPts val="0"/>
                        </a:spcAft>
                      </a:pPr>
                      <a:r>
                        <a:rPr lang="es-ES" sz="700" dirty="0">
                          <a:effectLst/>
                        </a:rPr>
                        <a:t>2023</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dirty="0">
                          <a:effectLst/>
                        </a:rPr>
                        <a:t>6.668.065</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dirty="0">
                          <a:effectLst/>
                        </a:rPr>
                        <a:t>127.308</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dirty="0">
                          <a:effectLst/>
                        </a:rPr>
                        <a:t>1.347.904</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tc>
                  <a:txBody>
                    <a:bodyPr/>
                    <a:lstStyle/>
                    <a:p>
                      <a:pPr algn="ctr">
                        <a:lnSpc>
                          <a:spcPct val="107000"/>
                        </a:lnSpc>
                        <a:spcAft>
                          <a:spcPts val="0"/>
                        </a:spcAft>
                      </a:pPr>
                      <a:r>
                        <a:rPr lang="es-ES" sz="700" dirty="0">
                          <a:effectLst/>
                        </a:rPr>
                        <a:t>28.197.994</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758" marR="6758" marT="0" marB="0"/>
                </a:tc>
                <a:extLst>
                  <a:ext uri="{0D108BD9-81ED-4DB2-BD59-A6C34878D82A}">
                    <a16:rowId xmlns:a16="http://schemas.microsoft.com/office/drawing/2014/main" val="3918040512"/>
                  </a:ext>
                </a:extLst>
              </a:tr>
            </a:tbl>
          </a:graphicData>
        </a:graphic>
      </p:graphicFrame>
      <p:sp>
        <p:nvSpPr>
          <p:cNvPr id="7" name="Rectángulo 6">
            <a:extLst>
              <a:ext uri="{FF2B5EF4-FFF2-40B4-BE49-F238E27FC236}">
                <a16:creationId xmlns:a16="http://schemas.microsoft.com/office/drawing/2014/main" id="{5966359C-7D1C-4F90-BE3B-32184EF893BF}"/>
              </a:ext>
            </a:extLst>
          </p:cNvPr>
          <p:cNvSpPr/>
          <p:nvPr/>
        </p:nvSpPr>
        <p:spPr>
          <a:xfrm>
            <a:off x="1430999" y="902612"/>
            <a:ext cx="5923957" cy="307777"/>
          </a:xfrm>
          <a:prstGeom prst="rect">
            <a:avLst/>
          </a:prstGeom>
        </p:spPr>
        <p:txBody>
          <a:bodyPr wrap="square">
            <a:spAutoFit/>
          </a:bodyPr>
          <a:lstStyle/>
          <a:p>
            <a:pPr algn="ctr"/>
            <a:r>
              <a:rPr lang="es-ES" b="1" dirty="0">
                <a:solidFill>
                  <a:srgbClr val="000078"/>
                </a:solidFill>
                <a:latin typeface="Arial" panose="020B0604020202020204" pitchFamily="34" charset="0"/>
              </a:rPr>
              <a:t>Actividad en Hospitalización</a:t>
            </a:r>
            <a:r>
              <a:rPr lang="es-ES" dirty="0">
                <a:solidFill>
                  <a:srgbClr val="000078"/>
                </a:solidFill>
              </a:rPr>
              <a:t> </a:t>
            </a:r>
          </a:p>
        </p:txBody>
      </p:sp>
    </p:spTree>
    <p:extLst>
      <p:ext uri="{BB962C8B-B14F-4D97-AF65-F5344CB8AC3E}">
        <p14:creationId xmlns:p14="http://schemas.microsoft.com/office/powerpoint/2010/main" val="1284083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C3D1D7B-7647-4DF6-8825-98F662C6B008}"/>
              </a:ext>
            </a:extLst>
          </p:cNvPr>
          <p:cNvPicPr>
            <a:picLocks noChangeAspect="1"/>
          </p:cNvPicPr>
          <p:nvPr/>
        </p:nvPicPr>
        <p:blipFill>
          <a:blip r:embed="rId3"/>
          <a:stretch>
            <a:fillRect/>
          </a:stretch>
        </p:blipFill>
        <p:spPr>
          <a:xfrm>
            <a:off x="0" y="0"/>
            <a:ext cx="9144000" cy="801858"/>
          </a:xfrm>
          <a:prstGeom prst="rect">
            <a:avLst/>
          </a:prstGeom>
        </p:spPr>
      </p:pic>
      <p:sp>
        <p:nvSpPr>
          <p:cNvPr id="5" name="Rectángulo 4">
            <a:extLst>
              <a:ext uri="{FF2B5EF4-FFF2-40B4-BE49-F238E27FC236}">
                <a16:creationId xmlns:a16="http://schemas.microsoft.com/office/drawing/2014/main" id="{10F3E5AA-454B-47C4-BEFE-D3E42F0BCC4C}"/>
              </a:ext>
            </a:extLst>
          </p:cNvPr>
          <p:cNvSpPr/>
          <p:nvPr/>
        </p:nvSpPr>
        <p:spPr>
          <a:xfrm>
            <a:off x="4913940" y="4912668"/>
            <a:ext cx="4572000" cy="230832"/>
          </a:xfrm>
          <a:prstGeom prst="rect">
            <a:avLst/>
          </a:prstGeom>
        </p:spPr>
        <p:txBody>
          <a:bodyPr>
            <a:spAutoFit/>
          </a:bodyPr>
          <a:lstStyle/>
          <a:p>
            <a:r>
              <a:rPr lang="es-ES" sz="900" dirty="0"/>
              <a:t>Fuente: Sistema de Información de Atención Especializada (SIAE)</a:t>
            </a:r>
          </a:p>
        </p:txBody>
      </p:sp>
      <p:graphicFrame>
        <p:nvGraphicFramePr>
          <p:cNvPr id="7" name="Tabla 6">
            <a:extLst>
              <a:ext uri="{FF2B5EF4-FFF2-40B4-BE49-F238E27FC236}">
                <a16:creationId xmlns:a16="http://schemas.microsoft.com/office/drawing/2014/main" id="{A8F51E1B-C95C-4220-812B-0366703B93D9}"/>
              </a:ext>
            </a:extLst>
          </p:cNvPr>
          <p:cNvGraphicFramePr>
            <a:graphicFrameLocks noGrp="1"/>
          </p:cNvGraphicFramePr>
          <p:nvPr>
            <p:extLst>
              <p:ext uri="{D42A27DB-BD31-4B8C-83A1-F6EECF244321}">
                <p14:modId xmlns:p14="http://schemas.microsoft.com/office/powerpoint/2010/main" val="893849165"/>
              </p:ext>
            </p:extLst>
          </p:nvPr>
        </p:nvGraphicFramePr>
        <p:xfrm>
          <a:off x="253558" y="1082764"/>
          <a:ext cx="4556981" cy="3548997"/>
        </p:xfrm>
        <a:graphic>
          <a:graphicData uri="http://schemas.openxmlformats.org/drawingml/2006/table">
            <a:tbl>
              <a:tblPr>
                <a:tableStyleId>{5C22544A-7EE6-4342-B048-85BDC9FD1C3A}</a:tableStyleId>
              </a:tblPr>
              <a:tblGrid>
                <a:gridCol w="818001">
                  <a:extLst>
                    <a:ext uri="{9D8B030D-6E8A-4147-A177-3AD203B41FA5}">
                      <a16:colId xmlns:a16="http://schemas.microsoft.com/office/drawing/2014/main" val="4289877212"/>
                    </a:ext>
                  </a:extLst>
                </a:gridCol>
                <a:gridCol w="866987">
                  <a:extLst>
                    <a:ext uri="{9D8B030D-6E8A-4147-A177-3AD203B41FA5}">
                      <a16:colId xmlns:a16="http://schemas.microsoft.com/office/drawing/2014/main" val="1766591703"/>
                    </a:ext>
                  </a:extLst>
                </a:gridCol>
                <a:gridCol w="917297">
                  <a:extLst>
                    <a:ext uri="{9D8B030D-6E8A-4147-A177-3AD203B41FA5}">
                      <a16:colId xmlns:a16="http://schemas.microsoft.com/office/drawing/2014/main" val="3847799756"/>
                    </a:ext>
                  </a:extLst>
                </a:gridCol>
                <a:gridCol w="821635">
                  <a:extLst>
                    <a:ext uri="{9D8B030D-6E8A-4147-A177-3AD203B41FA5}">
                      <a16:colId xmlns:a16="http://schemas.microsoft.com/office/drawing/2014/main" val="4105495154"/>
                    </a:ext>
                  </a:extLst>
                </a:gridCol>
                <a:gridCol w="1133061">
                  <a:extLst>
                    <a:ext uri="{9D8B030D-6E8A-4147-A177-3AD203B41FA5}">
                      <a16:colId xmlns:a16="http://schemas.microsoft.com/office/drawing/2014/main" val="3979471353"/>
                    </a:ext>
                  </a:extLst>
                </a:gridCol>
              </a:tblGrid>
              <a:tr h="135761">
                <a:tc gridSpan="5">
                  <a:txBody>
                    <a:bodyPr/>
                    <a:lstStyle/>
                    <a:p>
                      <a:pPr algn="ctr" fontAlgn="b"/>
                      <a:r>
                        <a:rPr lang="es-ES" sz="700" b="1" u="none" strike="noStrike" dirty="0">
                          <a:effectLst/>
                        </a:rPr>
                        <a:t>INDICADORES DE ACTIVIDAD DE HOSPITAL DE DÍA Y HOSPITALIZACIÓN A DOMICILIO. </a:t>
                      </a:r>
                    </a:p>
                    <a:p>
                      <a:pPr algn="ctr" fontAlgn="b"/>
                      <a:r>
                        <a:rPr lang="es-ES" sz="700" b="1" u="none" strike="noStrike" dirty="0">
                          <a:effectLst/>
                        </a:rPr>
                        <a:t>Año 2022</a:t>
                      </a:r>
                      <a:endParaRPr lang="es-ES" sz="700" b="1" i="0" u="none" strike="noStrike" dirty="0">
                        <a:effectLst/>
                        <a:latin typeface="Arial" panose="020B0604020202020204" pitchFamily="34" charset="0"/>
                      </a:endParaRPr>
                    </a:p>
                  </a:txBody>
                  <a:tcPr marL="0" marR="0" marT="0" marB="0" anchor="ctr">
                    <a:solidFill>
                      <a:srgbClr val="FFC000"/>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614464032"/>
                  </a:ext>
                </a:extLst>
              </a:tr>
              <a:tr h="222891">
                <a:tc>
                  <a:txBody>
                    <a:bodyPr/>
                    <a:lstStyle/>
                    <a:p>
                      <a:pPr algn="l" fontAlgn="ctr"/>
                      <a:r>
                        <a:rPr lang="es-ES" sz="700" b="1" u="none" strike="noStrike" dirty="0">
                          <a:effectLst/>
                        </a:rPr>
                        <a:t> </a:t>
                      </a:r>
                      <a:endParaRPr lang="es-ES" sz="700" b="1" i="0" u="none" strike="noStrike" dirty="0">
                        <a:solidFill>
                          <a:srgbClr val="546242"/>
                        </a:solidFill>
                        <a:effectLst/>
                        <a:latin typeface="Open Sans"/>
                      </a:endParaRPr>
                    </a:p>
                  </a:txBody>
                  <a:tcPr marL="0" marR="0" marT="0" marB="0" anchor="ctr">
                    <a:solidFill>
                      <a:srgbClr val="FFC000"/>
                    </a:solidFill>
                  </a:tcPr>
                </a:tc>
                <a:tc gridSpan="2">
                  <a:txBody>
                    <a:bodyPr/>
                    <a:lstStyle/>
                    <a:p>
                      <a:pPr algn="ctr" fontAlgn="ctr"/>
                      <a:r>
                        <a:rPr lang="es-ES" sz="700" b="1" u="none" strike="noStrike" dirty="0">
                          <a:effectLst/>
                        </a:rPr>
                        <a:t>Hospital de Día</a:t>
                      </a:r>
                      <a:endParaRPr lang="es-ES" sz="700" b="1" i="0" u="none" strike="noStrike" dirty="0">
                        <a:effectLst/>
                        <a:latin typeface="Open Sans"/>
                      </a:endParaRPr>
                    </a:p>
                  </a:txBody>
                  <a:tcPr marL="0" marR="0" marT="0" marB="0" anchor="ctr">
                    <a:solidFill>
                      <a:srgbClr val="FFC000"/>
                    </a:solidFill>
                  </a:tcPr>
                </a:tc>
                <a:tc hMerge="1">
                  <a:txBody>
                    <a:bodyPr/>
                    <a:lstStyle/>
                    <a:p>
                      <a:endParaRPr lang="es-ES"/>
                    </a:p>
                  </a:txBody>
                  <a:tcPr/>
                </a:tc>
                <a:tc gridSpan="2">
                  <a:txBody>
                    <a:bodyPr/>
                    <a:lstStyle/>
                    <a:p>
                      <a:pPr algn="ctr" fontAlgn="ctr"/>
                      <a:r>
                        <a:rPr lang="es-ES" sz="700" b="1" u="none" strike="noStrike" dirty="0">
                          <a:effectLst/>
                        </a:rPr>
                        <a:t>Hospitalización a Domicilio</a:t>
                      </a:r>
                      <a:endParaRPr lang="es-ES" sz="700" b="1" i="0" u="none" strike="noStrike" dirty="0">
                        <a:effectLst/>
                        <a:latin typeface="Open Sans"/>
                      </a:endParaRPr>
                    </a:p>
                  </a:txBody>
                  <a:tcPr marL="0" marR="0" marT="0" marB="0" anchor="ctr">
                    <a:solidFill>
                      <a:srgbClr val="FFC000"/>
                    </a:solidFill>
                  </a:tcPr>
                </a:tc>
                <a:tc hMerge="1">
                  <a:txBody>
                    <a:bodyPr/>
                    <a:lstStyle/>
                    <a:p>
                      <a:endParaRPr lang="es-ES"/>
                    </a:p>
                  </a:txBody>
                  <a:tcPr/>
                </a:tc>
                <a:extLst>
                  <a:ext uri="{0D108BD9-81ED-4DB2-BD59-A6C34878D82A}">
                    <a16:rowId xmlns:a16="http://schemas.microsoft.com/office/drawing/2014/main" val="3828308068"/>
                  </a:ext>
                </a:extLst>
              </a:tr>
              <a:tr h="222891">
                <a:tc>
                  <a:txBody>
                    <a:bodyPr/>
                    <a:lstStyle/>
                    <a:p>
                      <a:pPr algn="l" fontAlgn="ctr"/>
                      <a:r>
                        <a:rPr lang="es-ES" sz="700" b="1" u="none" strike="noStrike" dirty="0">
                          <a:effectLst/>
                        </a:rPr>
                        <a:t> </a:t>
                      </a:r>
                      <a:endParaRPr lang="es-ES" sz="700" b="1" i="0" u="none" strike="noStrike" dirty="0">
                        <a:solidFill>
                          <a:srgbClr val="546242"/>
                        </a:solidFill>
                        <a:effectLst/>
                        <a:latin typeface="Open Sans"/>
                      </a:endParaRPr>
                    </a:p>
                  </a:txBody>
                  <a:tcPr marL="0" marR="0" marT="0" marB="0" anchor="ctr">
                    <a:solidFill>
                      <a:srgbClr val="FFC000"/>
                    </a:solidFill>
                  </a:tcPr>
                </a:tc>
                <a:tc>
                  <a:txBody>
                    <a:bodyPr/>
                    <a:lstStyle/>
                    <a:p>
                      <a:pPr algn="ctr" fontAlgn="ctr"/>
                      <a:r>
                        <a:rPr lang="es-ES" sz="700" b="1" u="none" strike="noStrike">
                          <a:effectLst/>
                        </a:rPr>
                        <a:t>Total sesiones</a:t>
                      </a:r>
                      <a:endParaRPr lang="es-ES" sz="700" b="1" i="0" u="none" strike="noStrike">
                        <a:effectLst/>
                        <a:latin typeface="Open Sans"/>
                      </a:endParaRPr>
                    </a:p>
                  </a:txBody>
                  <a:tcPr marL="0" marR="60788" marT="0" marB="0" anchor="ctr">
                    <a:solidFill>
                      <a:srgbClr val="FFC000"/>
                    </a:solidFill>
                  </a:tcPr>
                </a:tc>
                <a:tc>
                  <a:txBody>
                    <a:bodyPr/>
                    <a:lstStyle/>
                    <a:p>
                      <a:pPr algn="ctr" fontAlgn="ctr"/>
                      <a:r>
                        <a:rPr lang="es-ES" sz="700" b="1" u="none" strike="noStrike">
                          <a:effectLst/>
                        </a:rPr>
                        <a:t> por 1000 hab</a:t>
                      </a:r>
                      <a:endParaRPr lang="es-ES" sz="700" b="1" i="0" u="none" strike="noStrike">
                        <a:effectLst/>
                        <a:latin typeface="Open Sans"/>
                      </a:endParaRPr>
                    </a:p>
                  </a:txBody>
                  <a:tcPr marL="0" marR="60788" marT="0" marB="0" anchor="ctr">
                    <a:solidFill>
                      <a:srgbClr val="FFC000"/>
                    </a:solidFill>
                  </a:tcPr>
                </a:tc>
                <a:tc>
                  <a:txBody>
                    <a:bodyPr/>
                    <a:lstStyle/>
                    <a:p>
                      <a:pPr algn="ctr" fontAlgn="ctr"/>
                      <a:r>
                        <a:rPr lang="es-ES" sz="700" b="1" u="none" strike="noStrike" dirty="0">
                          <a:effectLst/>
                        </a:rPr>
                        <a:t>Total de visitas</a:t>
                      </a:r>
                      <a:endParaRPr lang="es-ES" sz="700" b="1" i="0" u="none" strike="noStrike" dirty="0">
                        <a:effectLst/>
                        <a:latin typeface="Open Sans"/>
                      </a:endParaRPr>
                    </a:p>
                  </a:txBody>
                  <a:tcPr marL="0" marR="60788" marT="0" marB="0" anchor="ctr">
                    <a:solidFill>
                      <a:srgbClr val="FFC000"/>
                    </a:solidFill>
                  </a:tcPr>
                </a:tc>
                <a:tc>
                  <a:txBody>
                    <a:bodyPr/>
                    <a:lstStyle/>
                    <a:p>
                      <a:pPr algn="ctr" fontAlgn="ctr"/>
                      <a:r>
                        <a:rPr lang="es-ES" sz="700" b="1" u="none" strike="noStrike" dirty="0">
                          <a:effectLst/>
                        </a:rPr>
                        <a:t>Pacientes por 1000 Ingresos</a:t>
                      </a:r>
                      <a:endParaRPr lang="es-ES" sz="700" b="1" i="0" u="none" strike="noStrike" dirty="0">
                        <a:effectLst/>
                        <a:latin typeface="Open Sans"/>
                      </a:endParaRPr>
                    </a:p>
                  </a:txBody>
                  <a:tcPr marL="0" marR="60788" marT="0" marB="0" anchor="ctr">
                    <a:solidFill>
                      <a:srgbClr val="FFC000"/>
                    </a:solidFill>
                  </a:tcPr>
                </a:tc>
                <a:extLst>
                  <a:ext uri="{0D108BD9-81ED-4DB2-BD59-A6C34878D82A}">
                    <a16:rowId xmlns:a16="http://schemas.microsoft.com/office/drawing/2014/main" val="4127633729"/>
                  </a:ext>
                </a:extLst>
              </a:tr>
              <a:tr h="135761">
                <a:tc>
                  <a:txBody>
                    <a:bodyPr/>
                    <a:lstStyle/>
                    <a:p>
                      <a:pPr algn="l" fontAlgn="ctr"/>
                      <a:r>
                        <a:rPr lang="es-ES" sz="700" u="none" strike="noStrike" dirty="0">
                          <a:effectLst/>
                        </a:rPr>
                        <a:t>Andalucía</a:t>
                      </a:r>
                      <a:endParaRPr lang="es-ES" sz="700" b="0" i="0" u="none" strike="noStrike" dirty="0">
                        <a:effectLst/>
                        <a:latin typeface="Open Sans"/>
                      </a:endParaRPr>
                    </a:p>
                  </a:txBody>
                  <a:tcPr marL="60788" marR="0" marT="0" marB="0" anchor="ctr">
                    <a:solidFill>
                      <a:srgbClr val="FFC000"/>
                    </a:solidFill>
                  </a:tcPr>
                </a:tc>
                <a:tc>
                  <a:txBody>
                    <a:bodyPr/>
                    <a:lstStyle/>
                    <a:p>
                      <a:pPr algn="ctr" fontAlgn="ctr"/>
                      <a:r>
                        <a:rPr lang="es-ES" sz="700" u="none" strike="noStrike" dirty="0">
                          <a:effectLst/>
                        </a:rPr>
                        <a:t>962.006</a:t>
                      </a:r>
                      <a:endParaRPr lang="es-ES" sz="700" b="0" i="0" u="none" strike="noStrike" dirty="0">
                        <a:solidFill>
                          <a:srgbClr val="000000"/>
                        </a:solidFill>
                        <a:effectLst/>
                        <a:latin typeface="Open Sans"/>
                      </a:endParaRPr>
                    </a:p>
                  </a:txBody>
                  <a:tcPr marL="0" marR="60788" marT="0" marB="0" anchor="ctr"/>
                </a:tc>
                <a:tc>
                  <a:txBody>
                    <a:bodyPr/>
                    <a:lstStyle/>
                    <a:p>
                      <a:pPr algn="ctr" fontAlgn="ctr"/>
                      <a:r>
                        <a:rPr lang="es-ES" sz="700" u="none" strike="noStrike">
                          <a:effectLst/>
                        </a:rPr>
                        <a:t>113,00</a:t>
                      </a:r>
                      <a:endParaRPr lang="es-ES" sz="700" b="0" i="0" u="none" strike="noStrike">
                        <a:solidFill>
                          <a:srgbClr val="000000"/>
                        </a:solidFill>
                        <a:effectLst/>
                        <a:latin typeface="Open Sans"/>
                      </a:endParaRPr>
                    </a:p>
                  </a:txBody>
                  <a:tcPr marL="0" marR="60788" marT="0" marB="0" anchor="ctr"/>
                </a:tc>
                <a:tc>
                  <a:txBody>
                    <a:bodyPr/>
                    <a:lstStyle/>
                    <a:p>
                      <a:pPr algn="ctr" fontAlgn="ctr"/>
                      <a:r>
                        <a:rPr lang="es-ES" sz="700" u="none" strike="noStrike">
                          <a:effectLst/>
                        </a:rPr>
                        <a:t>5.367</a:t>
                      </a:r>
                      <a:endParaRPr lang="es-ES" sz="700" b="0" i="0" u="none" strike="noStrike">
                        <a:solidFill>
                          <a:srgbClr val="000000"/>
                        </a:solidFill>
                        <a:effectLst/>
                        <a:latin typeface="Open Sans"/>
                      </a:endParaRPr>
                    </a:p>
                  </a:txBody>
                  <a:tcPr marL="0" marR="60788" marT="0" marB="0" anchor="ctr"/>
                </a:tc>
                <a:tc>
                  <a:txBody>
                    <a:bodyPr/>
                    <a:lstStyle/>
                    <a:p>
                      <a:pPr algn="ctr" fontAlgn="ctr"/>
                      <a:r>
                        <a:rPr lang="es-ES" sz="700" u="none" strike="noStrike">
                          <a:effectLst/>
                        </a:rPr>
                        <a:t>2</a:t>
                      </a:r>
                      <a:endParaRPr lang="es-ES" sz="700" b="0" i="0" u="none" strike="noStrike">
                        <a:solidFill>
                          <a:srgbClr val="000000"/>
                        </a:solidFill>
                        <a:effectLst/>
                        <a:latin typeface="Open Sans"/>
                      </a:endParaRPr>
                    </a:p>
                  </a:txBody>
                  <a:tcPr marL="0" marR="60788" marT="0" marB="0" anchor="ctr"/>
                </a:tc>
                <a:extLst>
                  <a:ext uri="{0D108BD9-81ED-4DB2-BD59-A6C34878D82A}">
                    <a16:rowId xmlns:a16="http://schemas.microsoft.com/office/drawing/2014/main" val="2382377519"/>
                  </a:ext>
                </a:extLst>
              </a:tr>
              <a:tr h="135761">
                <a:tc>
                  <a:txBody>
                    <a:bodyPr/>
                    <a:lstStyle/>
                    <a:p>
                      <a:pPr algn="l" fontAlgn="ctr"/>
                      <a:r>
                        <a:rPr lang="es-ES" sz="700" u="none" strike="noStrike" dirty="0">
                          <a:effectLst/>
                        </a:rPr>
                        <a:t>Aragón</a:t>
                      </a:r>
                      <a:endParaRPr lang="es-ES" sz="700" b="0" i="0" u="none" strike="noStrike" dirty="0">
                        <a:effectLst/>
                        <a:latin typeface="Open Sans"/>
                      </a:endParaRPr>
                    </a:p>
                  </a:txBody>
                  <a:tcPr marL="60788" marR="0" marT="0" marB="0" anchor="ctr">
                    <a:solidFill>
                      <a:srgbClr val="FFC000"/>
                    </a:solidFill>
                  </a:tcPr>
                </a:tc>
                <a:tc>
                  <a:txBody>
                    <a:bodyPr/>
                    <a:lstStyle/>
                    <a:p>
                      <a:pPr algn="ctr" fontAlgn="ctr"/>
                      <a:r>
                        <a:rPr lang="es-ES" sz="700" u="none" strike="noStrike" dirty="0">
                          <a:effectLst/>
                        </a:rPr>
                        <a:t>145.399</a:t>
                      </a:r>
                      <a:endParaRPr lang="es-ES" sz="700" b="0" i="0" u="none" strike="noStrike" dirty="0">
                        <a:solidFill>
                          <a:srgbClr val="000000"/>
                        </a:solidFill>
                        <a:effectLst/>
                        <a:latin typeface="Open Sans"/>
                      </a:endParaRPr>
                    </a:p>
                  </a:txBody>
                  <a:tcPr marL="0" marR="60788" marT="0" marB="0" anchor="ctr"/>
                </a:tc>
                <a:tc>
                  <a:txBody>
                    <a:bodyPr/>
                    <a:lstStyle/>
                    <a:p>
                      <a:pPr algn="ctr" fontAlgn="ctr"/>
                      <a:r>
                        <a:rPr lang="es-ES" sz="700" u="none" strike="noStrike" dirty="0">
                          <a:effectLst/>
                        </a:rPr>
                        <a:t>108,00</a:t>
                      </a:r>
                      <a:endParaRPr lang="es-ES" sz="700" b="0" i="0" u="none" strike="noStrike" dirty="0">
                        <a:solidFill>
                          <a:srgbClr val="000000"/>
                        </a:solidFill>
                        <a:effectLst/>
                        <a:latin typeface="Open Sans"/>
                      </a:endParaRPr>
                    </a:p>
                  </a:txBody>
                  <a:tcPr marL="0" marR="60788" marT="0" marB="0" anchor="ctr"/>
                </a:tc>
                <a:tc>
                  <a:txBody>
                    <a:bodyPr/>
                    <a:lstStyle/>
                    <a:p>
                      <a:pPr algn="ctr" fontAlgn="ctr"/>
                      <a:r>
                        <a:rPr lang="es-ES" sz="700" u="none" strike="noStrike">
                          <a:effectLst/>
                        </a:rPr>
                        <a:t>8.132</a:t>
                      </a:r>
                      <a:endParaRPr lang="es-ES" sz="700" b="0" i="0" u="none" strike="noStrike">
                        <a:solidFill>
                          <a:srgbClr val="000000"/>
                        </a:solidFill>
                        <a:effectLst/>
                        <a:latin typeface="Open Sans"/>
                      </a:endParaRPr>
                    </a:p>
                  </a:txBody>
                  <a:tcPr marL="0" marR="60788" marT="0" marB="0" anchor="ctr"/>
                </a:tc>
                <a:tc>
                  <a:txBody>
                    <a:bodyPr/>
                    <a:lstStyle/>
                    <a:p>
                      <a:pPr algn="ctr" fontAlgn="ctr"/>
                      <a:r>
                        <a:rPr lang="es-ES" sz="700" u="none" strike="noStrike">
                          <a:effectLst/>
                        </a:rPr>
                        <a:t>8</a:t>
                      </a:r>
                      <a:endParaRPr lang="es-ES" sz="700" b="0" i="0" u="none" strike="noStrike">
                        <a:solidFill>
                          <a:srgbClr val="000000"/>
                        </a:solidFill>
                        <a:effectLst/>
                        <a:latin typeface="Open Sans"/>
                      </a:endParaRPr>
                    </a:p>
                  </a:txBody>
                  <a:tcPr marL="0" marR="60788" marT="0" marB="0" anchor="ctr"/>
                </a:tc>
                <a:extLst>
                  <a:ext uri="{0D108BD9-81ED-4DB2-BD59-A6C34878D82A}">
                    <a16:rowId xmlns:a16="http://schemas.microsoft.com/office/drawing/2014/main" val="2028524030"/>
                  </a:ext>
                </a:extLst>
              </a:tr>
              <a:tr h="135761">
                <a:tc>
                  <a:txBody>
                    <a:bodyPr/>
                    <a:lstStyle/>
                    <a:p>
                      <a:pPr algn="l" fontAlgn="ctr"/>
                      <a:r>
                        <a:rPr lang="es-ES" sz="700" u="none" strike="noStrike" dirty="0">
                          <a:effectLst/>
                        </a:rPr>
                        <a:t>Personal y Formación</a:t>
                      </a:r>
                      <a:endParaRPr lang="es-ES" sz="700" b="0" i="0" u="none" strike="noStrike" dirty="0">
                        <a:effectLst/>
                        <a:latin typeface="Open Sans"/>
                      </a:endParaRPr>
                    </a:p>
                  </a:txBody>
                  <a:tcPr marL="60788" marR="0" marT="0" marB="0" anchor="ctr">
                    <a:solidFill>
                      <a:srgbClr val="FFC000"/>
                    </a:solidFill>
                  </a:tcPr>
                </a:tc>
                <a:tc>
                  <a:txBody>
                    <a:bodyPr/>
                    <a:lstStyle/>
                    <a:p>
                      <a:pPr algn="ctr" fontAlgn="ctr"/>
                      <a:r>
                        <a:rPr lang="es-ES" sz="700" u="none" strike="noStrike">
                          <a:effectLst/>
                        </a:rPr>
                        <a:t>160.005</a:t>
                      </a:r>
                      <a:endParaRPr lang="es-ES" sz="700" b="0" i="0" u="none" strike="noStrike">
                        <a:solidFill>
                          <a:srgbClr val="000000"/>
                        </a:solidFill>
                        <a:effectLst/>
                        <a:latin typeface="Open Sans"/>
                      </a:endParaRPr>
                    </a:p>
                  </a:txBody>
                  <a:tcPr marL="0" marR="60788" marT="0" marB="0" anchor="ctr"/>
                </a:tc>
                <a:tc>
                  <a:txBody>
                    <a:bodyPr/>
                    <a:lstStyle/>
                    <a:p>
                      <a:pPr algn="ctr" fontAlgn="ctr"/>
                      <a:r>
                        <a:rPr lang="es-ES" sz="700" u="none" strike="noStrike" dirty="0">
                          <a:effectLst/>
                        </a:rPr>
                        <a:t>159,00</a:t>
                      </a:r>
                      <a:endParaRPr lang="es-ES" sz="700" b="0" i="0" u="none" strike="noStrike" dirty="0">
                        <a:solidFill>
                          <a:srgbClr val="000000"/>
                        </a:solidFill>
                        <a:effectLst/>
                        <a:latin typeface="Open Sans"/>
                      </a:endParaRPr>
                    </a:p>
                  </a:txBody>
                  <a:tcPr marL="0" marR="60788" marT="0" marB="0" anchor="ctr"/>
                </a:tc>
                <a:tc>
                  <a:txBody>
                    <a:bodyPr/>
                    <a:lstStyle/>
                    <a:p>
                      <a:pPr algn="ctr" fontAlgn="ctr"/>
                      <a:r>
                        <a:rPr lang="es-ES" sz="700" u="none" strike="noStrike">
                          <a:effectLst/>
                        </a:rPr>
                        <a:t>37.201</a:t>
                      </a:r>
                      <a:endParaRPr lang="es-ES" sz="700" b="0" i="0" u="none" strike="noStrike">
                        <a:solidFill>
                          <a:srgbClr val="000000"/>
                        </a:solidFill>
                        <a:effectLst/>
                        <a:latin typeface="Open Sans"/>
                      </a:endParaRPr>
                    </a:p>
                  </a:txBody>
                  <a:tcPr marL="0" marR="60788" marT="0" marB="0" anchor="ctr"/>
                </a:tc>
                <a:tc>
                  <a:txBody>
                    <a:bodyPr/>
                    <a:lstStyle/>
                    <a:p>
                      <a:pPr algn="ctr" fontAlgn="ctr"/>
                      <a:r>
                        <a:rPr lang="es-ES" sz="700" u="none" strike="noStrike">
                          <a:effectLst/>
                        </a:rPr>
                        <a:t>9</a:t>
                      </a:r>
                      <a:endParaRPr lang="es-ES" sz="700" b="0" i="0" u="none" strike="noStrike">
                        <a:solidFill>
                          <a:srgbClr val="000000"/>
                        </a:solidFill>
                        <a:effectLst/>
                        <a:latin typeface="Open Sans"/>
                      </a:endParaRPr>
                    </a:p>
                  </a:txBody>
                  <a:tcPr marL="0" marR="60788" marT="0" marB="0" anchor="ctr"/>
                </a:tc>
                <a:extLst>
                  <a:ext uri="{0D108BD9-81ED-4DB2-BD59-A6C34878D82A}">
                    <a16:rowId xmlns:a16="http://schemas.microsoft.com/office/drawing/2014/main" val="473757062"/>
                  </a:ext>
                </a:extLst>
              </a:tr>
              <a:tr h="135761">
                <a:tc>
                  <a:txBody>
                    <a:bodyPr/>
                    <a:lstStyle/>
                    <a:p>
                      <a:pPr algn="l" fontAlgn="ctr"/>
                      <a:r>
                        <a:rPr lang="es-ES" sz="700" u="none" strike="noStrike" dirty="0">
                          <a:effectLst/>
                        </a:rPr>
                        <a:t>Illes Balears</a:t>
                      </a:r>
                      <a:endParaRPr lang="es-ES" sz="700" b="0" i="0" u="none" strike="noStrike" dirty="0">
                        <a:effectLst/>
                        <a:latin typeface="Open Sans"/>
                      </a:endParaRPr>
                    </a:p>
                  </a:txBody>
                  <a:tcPr marL="60788" marR="0" marT="0" marB="0" anchor="ctr">
                    <a:solidFill>
                      <a:srgbClr val="FFC000"/>
                    </a:solidFill>
                  </a:tcPr>
                </a:tc>
                <a:tc>
                  <a:txBody>
                    <a:bodyPr/>
                    <a:lstStyle/>
                    <a:p>
                      <a:pPr algn="ctr" fontAlgn="ctr"/>
                      <a:r>
                        <a:rPr lang="es-ES" sz="700" u="none" strike="noStrike" dirty="0">
                          <a:effectLst/>
                        </a:rPr>
                        <a:t>130.755</a:t>
                      </a:r>
                      <a:endParaRPr lang="es-ES" sz="700" b="0" i="0" u="none" strike="noStrike" dirty="0">
                        <a:solidFill>
                          <a:srgbClr val="000000"/>
                        </a:solidFill>
                        <a:effectLst/>
                        <a:latin typeface="Open Sans"/>
                      </a:endParaRPr>
                    </a:p>
                  </a:txBody>
                  <a:tcPr marL="0" marR="60788" marT="0" marB="0" anchor="ctr"/>
                </a:tc>
                <a:tc>
                  <a:txBody>
                    <a:bodyPr/>
                    <a:lstStyle/>
                    <a:p>
                      <a:pPr algn="ctr" fontAlgn="ctr"/>
                      <a:r>
                        <a:rPr lang="es-ES" sz="700" u="none" strike="noStrike" dirty="0">
                          <a:effectLst/>
                        </a:rPr>
                        <a:t>109,00</a:t>
                      </a:r>
                      <a:endParaRPr lang="es-ES" sz="700" b="0" i="0" u="none" strike="noStrike" dirty="0">
                        <a:solidFill>
                          <a:srgbClr val="000000"/>
                        </a:solidFill>
                        <a:effectLst/>
                        <a:latin typeface="Open Sans"/>
                      </a:endParaRPr>
                    </a:p>
                  </a:txBody>
                  <a:tcPr marL="0" marR="60788" marT="0" marB="0" anchor="ctr"/>
                </a:tc>
                <a:tc>
                  <a:txBody>
                    <a:bodyPr/>
                    <a:lstStyle/>
                    <a:p>
                      <a:pPr algn="ctr" fontAlgn="ctr"/>
                      <a:r>
                        <a:rPr lang="es-ES" sz="700" u="none" strike="noStrike">
                          <a:effectLst/>
                        </a:rPr>
                        <a:t>16.816</a:t>
                      </a:r>
                      <a:endParaRPr lang="es-ES" sz="700" b="0" i="0" u="none" strike="noStrike">
                        <a:solidFill>
                          <a:srgbClr val="000000"/>
                        </a:solidFill>
                        <a:effectLst/>
                        <a:latin typeface="Open Sans"/>
                      </a:endParaRPr>
                    </a:p>
                  </a:txBody>
                  <a:tcPr marL="0" marR="60788" marT="0" marB="0" anchor="ctr"/>
                </a:tc>
                <a:tc>
                  <a:txBody>
                    <a:bodyPr/>
                    <a:lstStyle/>
                    <a:p>
                      <a:pPr algn="ctr" fontAlgn="ctr"/>
                      <a:r>
                        <a:rPr lang="es-ES" sz="700" u="none" strike="noStrike">
                          <a:effectLst/>
                        </a:rPr>
                        <a:t>10</a:t>
                      </a:r>
                      <a:endParaRPr lang="es-ES" sz="700" b="0" i="0" u="none" strike="noStrike">
                        <a:solidFill>
                          <a:srgbClr val="000000"/>
                        </a:solidFill>
                        <a:effectLst/>
                        <a:latin typeface="Open Sans"/>
                      </a:endParaRPr>
                    </a:p>
                  </a:txBody>
                  <a:tcPr marL="0" marR="60788" marT="0" marB="0" anchor="ctr"/>
                </a:tc>
                <a:extLst>
                  <a:ext uri="{0D108BD9-81ED-4DB2-BD59-A6C34878D82A}">
                    <a16:rowId xmlns:a16="http://schemas.microsoft.com/office/drawing/2014/main" val="2127389377"/>
                  </a:ext>
                </a:extLst>
              </a:tr>
              <a:tr h="135761">
                <a:tc>
                  <a:txBody>
                    <a:bodyPr/>
                    <a:lstStyle/>
                    <a:p>
                      <a:pPr algn="l" fontAlgn="ctr"/>
                      <a:r>
                        <a:rPr lang="es-ES" sz="700" u="none" strike="noStrike" dirty="0">
                          <a:effectLst/>
                        </a:rPr>
                        <a:t>Canarias</a:t>
                      </a:r>
                      <a:endParaRPr lang="es-ES" sz="700" b="0" i="0" u="none" strike="noStrike" dirty="0">
                        <a:effectLst/>
                        <a:latin typeface="Open Sans"/>
                      </a:endParaRPr>
                    </a:p>
                  </a:txBody>
                  <a:tcPr marL="60788" marR="0" marT="0" marB="0" anchor="ctr">
                    <a:solidFill>
                      <a:srgbClr val="FFC000"/>
                    </a:solidFill>
                  </a:tcPr>
                </a:tc>
                <a:tc>
                  <a:txBody>
                    <a:bodyPr/>
                    <a:lstStyle/>
                    <a:p>
                      <a:pPr algn="ctr" fontAlgn="ctr"/>
                      <a:r>
                        <a:rPr lang="es-ES" sz="700" u="none" strike="noStrike">
                          <a:effectLst/>
                        </a:rPr>
                        <a:t>169.664</a:t>
                      </a:r>
                      <a:endParaRPr lang="es-ES" sz="700" b="0" i="0" u="none" strike="noStrike">
                        <a:solidFill>
                          <a:srgbClr val="000000"/>
                        </a:solidFill>
                        <a:effectLst/>
                        <a:latin typeface="Open Sans"/>
                      </a:endParaRPr>
                    </a:p>
                  </a:txBody>
                  <a:tcPr marL="0" marR="60788" marT="0" marB="0" anchor="ctr"/>
                </a:tc>
                <a:tc>
                  <a:txBody>
                    <a:bodyPr/>
                    <a:lstStyle/>
                    <a:p>
                      <a:pPr algn="ctr" fontAlgn="ctr"/>
                      <a:r>
                        <a:rPr lang="es-ES" sz="700" u="none" strike="noStrike">
                          <a:effectLst/>
                        </a:rPr>
                        <a:t>77,00</a:t>
                      </a:r>
                      <a:endParaRPr lang="es-ES" sz="700" b="0" i="0" u="none" strike="noStrike">
                        <a:solidFill>
                          <a:srgbClr val="000000"/>
                        </a:solidFill>
                        <a:effectLst/>
                        <a:latin typeface="Open Sans"/>
                      </a:endParaRPr>
                    </a:p>
                  </a:txBody>
                  <a:tcPr marL="0" marR="60788" marT="0" marB="0" anchor="ctr"/>
                </a:tc>
                <a:tc>
                  <a:txBody>
                    <a:bodyPr/>
                    <a:lstStyle/>
                    <a:p>
                      <a:pPr algn="ctr" fontAlgn="ctr"/>
                      <a:r>
                        <a:rPr lang="es-ES" sz="700" u="none" strike="noStrike" dirty="0">
                          <a:effectLst/>
                        </a:rPr>
                        <a:t>40.848</a:t>
                      </a:r>
                      <a:endParaRPr lang="es-ES" sz="700" b="0" i="0" u="none" strike="noStrike" dirty="0">
                        <a:solidFill>
                          <a:srgbClr val="000000"/>
                        </a:solidFill>
                        <a:effectLst/>
                        <a:latin typeface="Open Sans"/>
                      </a:endParaRPr>
                    </a:p>
                  </a:txBody>
                  <a:tcPr marL="0" marR="60788" marT="0" marB="0" anchor="ctr"/>
                </a:tc>
                <a:tc>
                  <a:txBody>
                    <a:bodyPr/>
                    <a:lstStyle/>
                    <a:p>
                      <a:pPr algn="ctr" fontAlgn="ctr"/>
                      <a:r>
                        <a:rPr lang="es-ES" sz="700" u="none" strike="noStrike">
                          <a:effectLst/>
                        </a:rPr>
                        <a:t>16</a:t>
                      </a:r>
                      <a:endParaRPr lang="es-ES" sz="700" b="0" i="0" u="none" strike="noStrike">
                        <a:solidFill>
                          <a:srgbClr val="000000"/>
                        </a:solidFill>
                        <a:effectLst/>
                        <a:latin typeface="Open Sans"/>
                      </a:endParaRPr>
                    </a:p>
                  </a:txBody>
                  <a:tcPr marL="0" marR="60788" marT="0" marB="0" anchor="ctr"/>
                </a:tc>
                <a:extLst>
                  <a:ext uri="{0D108BD9-81ED-4DB2-BD59-A6C34878D82A}">
                    <a16:rowId xmlns:a16="http://schemas.microsoft.com/office/drawing/2014/main" val="2122635674"/>
                  </a:ext>
                </a:extLst>
              </a:tr>
              <a:tr h="135761">
                <a:tc>
                  <a:txBody>
                    <a:bodyPr/>
                    <a:lstStyle/>
                    <a:p>
                      <a:pPr algn="l" fontAlgn="ctr"/>
                      <a:r>
                        <a:rPr lang="es-ES" sz="700" u="none" strike="noStrike" dirty="0">
                          <a:effectLst/>
                        </a:rPr>
                        <a:t>Cantabria</a:t>
                      </a:r>
                      <a:endParaRPr lang="es-ES" sz="700" b="0" i="0" u="none" strike="noStrike" dirty="0">
                        <a:effectLst/>
                        <a:latin typeface="Open Sans"/>
                      </a:endParaRPr>
                    </a:p>
                  </a:txBody>
                  <a:tcPr marL="60788" marR="0" marT="0" marB="0" anchor="ctr">
                    <a:solidFill>
                      <a:srgbClr val="FFC000"/>
                    </a:solidFill>
                  </a:tcPr>
                </a:tc>
                <a:tc>
                  <a:txBody>
                    <a:bodyPr/>
                    <a:lstStyle/>
                    <a:p>
                      <a:pPr algn="ctr" fontAlgn="ctr"/>
                      <a:r>
                        <a:rPr lang="es-ES" sz="700" u="none" strike="noStrike" dirty="0">
                          <a:effectLst/>
                        </a:rPr>
                        <a:t>106.851</a:t>
                      </a:r>
                      <a:endParaRPr lang="es-ES" sz="700" b="0" i="0" u="none" strike="noStrike" dirty="0">
                        <a:solidFill>
                          <a:srgbClr val="000000"/>
                        </a:solidFill>
                        <a:effectLst/>
                        <a:latin typeface="Open Sans"/>
                      </a:endParaRPr>
                    </a:p>
                  </a:txBody>
                  <a:tcPr marL="0" marR="60788" marT="0" marB="0" anchor="ctr"/>
                </a:tc>
                <a:tc>
                  <a:txBody>
                    <a:bodyPr/>
                    <a:lstStyle/>
                    <a:p>
                      <a:pPr algn="ctr" fontAlgn="ctr"/>
                      <a:r>
                        <a:rPr lang="es-ES" sz="700" u="none" strike="noStrike">
                          <a:effectLst/>
                        </a:rPr>
                        <a:t>182,00</a:t>
                      </a:r>
                      <a:endParaRPr lang="es-ES" sz="700" b="0" i="0" u="none" strike="noStrike">
                        <a:solidFill>
                          <a:srgbClr val="000000"/>
                        </a:solidFill>
                        <a:effectLst/>
                        <a:latin typeface="Open Sans"/>
                      </a:endParaRPr>
                    </a:p>
                  </a:txBody>
                  <a:tcPr marL="0" marR="60788" marT="0" marB="0" anchor="ctr"/>
                </a:tc>
                <a:tc>
                  <a:txBody>
                    <a:bodyPr/>
                    <a:lstStyle/>
                    <a:p>
                      <a:pPr algn="ctr" fontAlgn="ctr"/>
                      <a:r>
                        <a:rPr lang="es-ES" sz="700" u="none" strike="noStrike" dirty="0">
                          <a:effectLst/>
                        </a:rPr>
                        <a:t>35.175</a:t>
                      </a:r>
                      <a:endParaRPr lang="es-ES" sz="700" b="0" i="0" u="none" strike="noStrike" dirty="0">
                        <a:solidFill>
                          <a:srgbClr val="000000"/>
                        </a:solidFill>
                        <a:effectLst/>
                        <a:latin typeface="Open Sans"/>
                      </a:endParaRPr>
                    </a:p>
                  </a:txBody>
                  <a:tcPr marL="0" marR="60788" marT="0" marB="0" anchor="ctr"/>
                </a:tc>
                <a:tc>
                  <a:txBody>
                    <a:bodyPr/>
                    <a:lstStyle/>
                    <a:p>
                      <a:pPr algn="ctr" fontAlgn="ctr"/>
                      <a:r>
                        <a:rPr lang="es-ES" sz="700" u="none" strike="noStrike">
                          <a:effectLst/>
                        </a:rPr>
                        <a:t>44</a:t>
                      </a:r>
                      <a:endParaRPr lang="es-ES" sz="700" b="0" i="0" u="none" strike="noStrike">
                        <a:solidFill>
                          <a:srgbClr val="000000"/>
                        </a:solidFill>
                        <a:effectLst/>
                        <a:latin typeface="Open Sans"/>
                      </a:endParaRPr>
                    </a:p>
                  </a:txBody>
                  <a:tcPr marL="0" marR="60788" marT="0" marB="0" anchor="ctr"/>
                </a:tc>
                <a:extLst>
                  <a:ext uri="{0D108BD9-81ED-4DB2-BD59-A6C34878D82A}">
                    <a16:rowId xmlns:a16="http://schemas.microsoft.com/office/drawing/2014/main" val="1491923840"/>
                  </a:ext>
                </a:extLst>
              </a:tr>
              <a:tr h="135761">
                <a:tc>
                  <a:txBody>
                    <a:bodyPr/>
                    <a:lstStyle/>
                    <a:p>
                      <a:pPr algn="l" fontAlgn="ctr"/>
                      <a:r>
                        <a:rPr lang="es-ES" sz="700" u="none" strike="noStrike" dirty="0">
                          <a:effectLst/>
                        </a:rPr>
                        <a:t>Castilla Y León</a:t>
                      </a:r>
                      <a:endParaRPr lang="es-ES" sz="700" b="0" i="0" u="none" strike="noStrike" dirty="0">
                        <a:effectLst/>
                        <a:latin typeface="Open Sans"/>
                      </a:endParaRPr>
                    </a:p>
                  </a:txBody>
                  <a:tcPr marL="60788" marR="0" marT="0" marB="0" anchor="ctr">
                    <a:solidFill>
                      <a:srgbClr val="FFC000"/>
                    </a:solidFill>
                  </a:tcPr>
                </a:tc>
                <a:tc>
                  <a:txBody>
                    <a:bodyPr/>
                    <a:lstStyle/>
                    <a:p>
                      <a:pPr algn="ctr" fontAlgn="ctr"/>
                      <a:r>
                        <a:rPr lang="es-ES" sz="700" u="none" strike="noStrike" dirty="0">
                          <a:effectLst/>
                        </a:rPr>
                        <a:t>328.908</a:t>
                      </a:r>
                      <a:endParaRPr lang="es-ES" sz="700" b="0" i="0" u="none" strike="noStrike" dirty="0">
                        <a:solidFill>
                          <a:srgbClr val="000000"/>
                        </a:solidFill>
                        <a:effectLst/>
                        <a:latin typeface="Open Sans"/>
                      </a:endParaRPr>
                    </a:p>
                  </a:txBody>
                  <a:tcPr marL="0" marR="60788" marT="0" marB="0" anchor="ctr"/>
                </a:tc>
                <a:tc>
                  <a:txBody>
                    <a:bodyPr/>
                    <a:lstStyle/>
                    <a:p>
                      <a:pPr algn="ctr" fontAlgn="ctr"/>
                      <a:r>
                        <a:rPr lang="es-ES" sz="700" u="none" strike="noStrike">
                          <a:effectLst/>
                        </a:rPr>
                        <a:t>138,00</a:t>
                      </a:r>
                      <a:endParaRPr lang="es-ES" sz="700" b="0" i="0" u="none" strike="noStrike">
                        <a:solidFill>
                          <a:srgbClr val="000000"/>
                        </a:solidFill>
                        <a:effectLst/>
                        <a:latin typeface="Open Sans"/>
                      </a:endParaRPr>
                    </a:p>
                  </a:txBody>
                  <a:tcPr marL="0" marR="60788" marT="0" marB="0" anchor="ctr"/>
                </a:tc>
                <a:tc>
                  <a:txBody>
                    <a:bodyPr/>
                    <a:lstStyle/>
                    <a:p>
                      <a:pPr algn="ctr" fontAlgn="ctr"/>
                      <a:r>
                        <a:rPr lang="es-ES" sz="700" u="none" strike="noStrike" dirty="0">
                          <a:effectLst/>
                        </a:rPr>
                        <a:t>41.188</a:t>
                      </a:r>
                      <a:endParaRPr lang="es-ES" sz="700" b="0" i="0" u="none" strike="noStrike" dirty="0">
                        <a:solidFill>
                          <a:srgbClr val="000000"/>
                        </a:solidFill>
                        <a:effectLst/>
                        <a:latin typeface="Open Sans"/>
                      </a:endParaRPr>
                    </a:p>
                  </a:txBody>
                  <a:tcPr marL="0" marR="60788" marT="0" marB="0" anchor="ctr"/>
                </a:tc>
                <a:tc>
                  <a:txBody>
                    <a:bodyPr/>
                    <a:lstStyle/>
                    <a:p>
                      <a:pPr algn="ctr" fontAlgn="ctr"/>
                      <a:r>
                        <a:rPr lang="es-ES" sz="700" u="none" strike="noStrike">
                          <a:effectLst/>
                        </a:rPr>
                        <a:t>18</a:t>
                      </a:r>
                      <a:endParaRPr lang="es-ES" sz="700" b="0" i="0" u="none" strike="noStrike">
                        <a:solidFill>
                          <a:srgbClr val="000000"/>
                        </a:solidFill>
                        <a:effectLst/>
                        <a:latin typeface="Open Sans"/>
                      </a:endParaRPr>
                    </a:p>
                  </a:txBody>
                  <a:tcPr marL="0" marR="60788" marT="0" marB="0" anchor="ctr"/>
                </a:tc>
                <a:extLst>
                  <a:ext uri="{0D108BD9-81ED-4DB2-BD59-A6C34878D82A}">
                    <a16:rowId xmlns:a16="http://schemas.microsoft.com/office/drawing/2014/main" val="1875881079"/>
                  </a:ext>
                </a:extLst>
              </a:tr>
              <a:tr h="135761">
                <a:tc>
                  <a:txBody>
                    <a:bodyPr/>
                    <a:lstStyle/>
                    <a:p>
                      <a:pPr algn="l" fontAlgn="ctr"/>
                      <a:r>
                        <a:rPr lang="es-ES" sz="700" u="none" strike="noStrike" dirty="0">
                          <a:effectLst/>
                        </a:rPr>
                        <a:t>Castilla-La Mancha</a:t>
                      </a:r>
                      <a:endParaRPr lang="es-ES" sz="700" b="0" i="0" u="none" strike="noStrike" dirty="0">
                        <a:effectLst/>
                        <a:latin typeface="Open Sans"/>
                      </a:endParaRPr>
                    </a:p>
                  </a:txBody>
                  <a:tcPr marL="60788" marR="0" marT="0" marB="0" anchor="ctr">
                    <a:solidFill>
                      <a:srgbClr val="FFC000"/>
                    </a:solidFill>
                  </a:tcPr>
                </a:tc>
                <a:tc>
                  <a:txBody>
                    <a:bodyPr/>
                    <a:lstStyle/>
                    <a:p>
                      <a:pPr algn="ctr" fontAlgn="ctr"/>
                      <a:r>
                        <a:rPr lang="es-ES" sz="700" u="none" strike="noStrike" dirty="0">
                          <a:effectLst/>
                        </a:rPr>
                        <a:t>152.151</a:t>
                      </a:r>
                      <a:endParaRPr lang="es-ES" sz="700" b="0" i="0" u="none" strike="noStrike" dirty="0">
                        <a:solidFill>
                          <a:srgbClr val="000000"/>
                        </a:solidFill>
                        <a:effectLst/>
                        <a:latin typeface="Open Sans"/>
                      </a:endParaRPr>
                    </a:p>
                  </a:txBody>
                  <a:tcPr marL="0" marR="60788" marT="0" marB="0" anchor="ctr"/>
                </a:tc>
                <a:tc>
                  <a:txBody>
                    <a:bodyPr/>
                    <a:lstStyle/>
                    <a:p>
                      <a:pPr algn="ctr" fontAlgn="ctr"/>
                      <a:r>
                        <a:rPr lang="es-ES" sz="700" u="none" strike="noStrike">
                          <a:effectLst/>
                        </a:rPr>
                        <a:t>74,00</a:t>
                      </a:r>
                      <a:endParaRPr lang="es-ES" sz="700" b="0" i="0" u="none" strike="noStrike">
                        <a:solidFill>
                          <a:srgbClr val="000000"/>
                        </a:solidFill>
                        <a:effectLst/>
                        <a:latin typeface="Open Sans"/>
                      </a:endParaRPr>
                    </a:p>
                  </a:txBody>
                  <a:tcPr marL="0" marR="60788" marT="0" marB="0" anchor="ctr"/>
                </a:tc>
                <a:tc>
                  <a:txBody>
                    <a:bodyPr/>
                    <a:lstStyle/>
                    <a:p>
                      <a:pPr algn="ctr" fontAlgn="ctr"/>
                      <a:r>
                        <a:rPr lang="es-ES" sz="700" u="none" strike="noStrike" dirty="0">
                          <a:effectLst/>
                        </a:rPr>
                        <a:t>4.788</a:t>
                      </a:r>
                      <a:endParaRPr lang="es-ES" sz="700" b="0" i="0" u="none" strike="noStrike" dirty="0">
                        <a:solidFill>
                          <a:srgbClr val="000000"/>
                        </a:solidFill>
                        <a:effectLst/>
                        <a:latin typeface="Open Sans"/>
                      </a:endParaRPr>
                    </a:p>
                  </a:txBody>
                  <a:tcPr marL="0" marR="60788" marT="0" marB="0" anchor="ctr"/>
                </a:tc>
                <a:tc>
                  <a:txBody>
                    <a:bodyPr/>
                    <a:lstStyle/>
                    <a:p>
                      <a:pPr algn="ctr" fontAlgn="ctr"/>
                      <a:r>
                        <a:rPr lang="es-ES" sz="700" u="none" strike="noStrike" dirty="0">
                          <a:effectLst/>
                        </a:rPr>
                        <a:t>3</a:t>
                      </a:r>
                      <a:endParaRPr lang="es-ES" sz="700" b="0" i="0" u="none" strike="noStrike" dirty="0">
                        <a:solidFill>
                          <a:srgbClr val="000000"/>
                        </a:solidFill>
                        <a:effectLst/>
                        <a:latin typeface="Open Sans"/>
                      </a:endParaRPr>
                    </a:p>
                  </a:txBody>
                  <a:tcPr marL="0" marR="60788" marT="0" marB="0" anchor="ctr"/>
                </a:tc>
                <a:extLst>
                  <a:ext uri="{0D108BD9-81ED-4DB2-BD59-A6C34878D82A}">
                    <a16:rowId xmlns:a16="http://schemas.microsoft.com/office/drawing/2014/main" val="2646209153"/>
                  </a:ext>
                </a:extLst>
              </a:tr>
              <a:tr h="135761">
                <a:tc>
                  <a:txBody>
                    <a:bodyPr/>
                    <a:lstStyle/>
                    <a:p>
                      <a:pPr algn="l" fontAlgn="ctr"/>
                      <a:r>
                        <a:rPr lang="es-ES" sz="700" u="none" strike="noStrike" dirty="0">
                          <a:effectLst/>
                        </a:rPr>
                        <a:t>Cataluña</a:t>
                      </a:r>
                      <a:endParaRPr lang="es-ES" sz="700" b="0" i="0" u="none" strike="noStrike" dirty="0">
                        <a:effectLst/>
                        <a:latin typeface="Open Sans"/>
                      </a:endParaRPr>
                    </a:p>
                  </a:txBody>
                  <a:tcPr marL="60788" marR="0" marT="0" marB="0" anchor="ctr">
                    <a:solidFill>
                      <a:srgbClr val="FFC000"/>
                    </a:solidFill>
                  </a:tcPr>
                </a:tc>
                <a:tc>
                  <a:txBody>
                    <a:bodyPr/>
                    <a:lstStyle/>
                    <a:p>
                      <a:pPr algn="ctr" fontAlgn="ctr"/>
                      <a:r>
                        <a:rPr lang="es-ES" sz="700" u="none" strike="noStrike" dirty="0">
                          <a:effectLst/>
                        </a:rPr>
                        <a:t>1.917.415</a:t>
                      </a:r>
                      <a:endParaRPr lang="es-ES" sz="700" b="0" i="0" u="none" strike="noStrike" dirty="0">
                        <a:solidFill>
                          <a:srgbClr val="000000"/>
                        </a:solidFill>
                        <a:effectLst/>
                        <a:latin typeface="Open Sans"/>
                      </a:endParaRPr>
                    </a:p>
                  </a:txBody>
                  <a:tcPr marL="0" marR="60788" marT="0" marB="0" anchor="ctr"/>
                </a:tc>
                <a:tc>
                  <a:txBody>
                    <a:bodyPr/>
                    <a:lstStyle/>
                    <a:p>
                      <a:pPr algn="ctr" fontAlgn="ctr"/>
                      <a:r>
                        <a:rPr lang="es-ES" sz="700" u="none" strike="noStrike">
                          <a:effectLst/>
                        </a:rPr>
                        <a:t>245,00</a:t>
                      </a:r>
                      <a:endParaRPr lang="es-ES" sz="700" b="0" i="0" u="none" strike="noStrike">
                        <a:solidFill>
                          <a:srgbClr val="000000"/>
                        </a:solidFill>
                        <a:effectLst/>
                        <a:latin typeface="Open Sans"/>
                      </a:endParaRPr>
                    </a:p>
                  </a:txBody>
                  <a:tcPr marL="0" marR="60788" marT="0" marB="0" anchor="ctr"/>
                </a:tc>
                <a:tc>
                  <a:txBody>
                    <a:bodyPr/>
                    <a:lstStyle/>
                    <a:p>
                      <a:pPr algn="ctr" fontAlgn="ctr"/>
                      <a:r>
                        <a:rPr lang="es-ES" sz="700" u="none" strike="noStrike">
                          <a:effectLst/>
                        </a:rPr>
                        <a:t>290.182</a:t>
                      </a:r>
                      <a:endParaRPr lang="es-ES" sz="700" b="0" i="0" u="none" strike="noStrike">
                        <a:solidFill>
                          <a:srgbClr val="000000"/>
                        </a:solidFill>
                        <a:effectLst/>
                        <a:latin typeface="Open Sans"/>
                      </a:endParaRPr>
                    </a:p>
                  </a:txBody>
                  <a:tcPr marL="0" marR="60788" marT="0" marB="0" anchor="ctr"/>
                </a:tc>
                <a:tc>
                  <a:txBody>
                    <a:bodyPr/>
                    <a:lstStyle/>
                    <a:p>
                      <a:pPr algn="ctr" fontAlgn="ctr"/>
                      <a:r>
                        <a:rPr lang="es-ES" sz="700" u="none" strike="noStrike" dirty="0">
                          <a:effectLst/>
                        </a:rPr>
                        <a:t>30</a:t>
                      </a:r>
                      <a:endParaRPr lang="es-ES" sz="700" b="0" i="0" u="none" strike="noStrike" dirty="0">
                        <a:solidFill>
                          <a:srgbClr val="000000"/>
                        </a:solidFill>
                        <a:effectLst/>
                        <a:latin typeface="Open Sans"/>
                      </a:endParaRPr>
                    </a:p>
                  </a:txBody>
                  <a:tcPr marL="0" marR="60788" marT="0" marB="0" anchor="ctr"/>
                </a:tc>
                <a:extLst>
                  <a:ext uri="{0D108BD9-81ED-4DB2-BD59-A6C34878D82A}">
                    <a16:rowId xmlns:a16="http://schemas.microsoft.com/office/drawing/2014/main" val="4036037314"/>
                  </a:ext>
                </a:extLst>
              </a:tr>
              <a:tr h="135761">
                <a:tc>
                  <a:txBody>
                    <a:bodyPr/>
                    <a:lstStyle/>
                    <a:p>
                      <a:pPr algn="l" fontAlgn="ctr"/>
                      <a:r>
                        <a:rPr lang="es-ES" sz="700" u="none" strike="noStrike" dirty="0">
                          <a:effectLst/>
                        </a:rPr>
                        <a:t>Comunidad Valenciana</a:t>
                      </a:r>
                      <a:endParaRPr lang="es-ES" sz="700" b="0" i="0" u="none" strike="noStrike" dirty="0">
                        <a:effectLst/>
                        <a:latin typeface="Open Sans"/>
                      </a:endParaRPr>
                    </a:p>
                  </a:txBody>
                  <a:tcPr marL="60788" marR="0" marT="0" marB="0" anchor="ctr">
                    <a:solidFill>
                      <a:srgbClr val="FFC000"/>
                    </a:solidFill>
                  </a:tcPr>
                </a:tc>
                <a:tc>
                  <a:txBody>
                    <a:bodyPr/>
                    <a:lstStyle/>
                    <a:p>
                      <a:pPr algn="ctr" fontAlgn="ctr"/>
                      <a:r>
                        <a:rPr lang="es-ES" sz="700" u="none" strike="noStrike" dirty="0">
                          <a:effectLst/>
                        </a:rPr>
                        <a:t>645.486</a:t>
                      </a:r>
                      <a:endParaRPr lang="es-ES" sz="700" b="0" i="0" u="none" strike="noStrike" dirty="0">
                        <a:solidFill>
                          <a:srgbClr val="000000"/>
                        </a:solidFill>
                        <a:effectLst/>
                        <a:latin typeface="Open Sans"/>
                      </a:endParaRPr>
                    </a:p>
                  </a:txBody>
                  <a:tcPr marL="0" marR="60788" marT="0" marB="0" anchor="ctr"/>
                </a:tc>
                <a:tc>
                  <a:txBody>
                    <a:bodyPr/>
                    <a:lstStyle/>
                    <a:p>
                      <a:pPr algn="ctr" fontAlgn="ctr"/>
                      <a:r>
                        <a:rPr lang="es-ES" sz="700" u="none" strike="noStrike">
                          <a:effectLst/>
                        </a:rPr>
                        <a:t>125,00</a:t>
                      </a:r>
                      <a:endParaRPr lang="es-ES" sz="700" b="0" i="0" u="none" strike="noStrike">
                        <a:solidFill>
                          <a:srgbClr val="000000"/>
                        </a:solidFill>
                        <a:effectLst/>
                        <a:latin typeface="Open Sans"/>
                      </a:endParaRPr>
                    </a:p>
                  </a:txBody>
                  <a:tcPr marL="0" marR="60788" marT="0" marB="0" anchor="ctr"/>
                </a:tc>
                <a:tc>
                  <a:txBody>
                    <a:bodyPr/>
                    <a:lstStyle/>
                    <a:p>
                      <a:pPr algn="ctr" fontAlgn="ctr"/>
                      <a:r>
                        <a:rPr lang="es-ES" sz="700" u="none" strike="noStrike">
                          <a:effectLst/>
                        </a:rPr>
                        <a:t>394.845</a:t>
                      </a:r>
                      <a:endParaRPr lang="es-ES" sz="700" b="0" i="0" u="none" strike="noStrike">
                        <a:solidFill>
                          <a:srgbClr val="000000"/>
                        </a:solidFill>
                        <a:effectLst/>
                        <a:latin typeface="Open Sans"/>
                      </a:endParaRPr>
                    </a:p>
                  </a:txBody>
                  <a:tcPr marL="0" marR="60788" marT="0" marB="0" anchor="ctr"/>
                </a:tc>
                <a:tc>
                  <a:txBody>
                    <a:bodyPr/>
                    <a:lstStyle/>
                    <a:p>
                      <a:pPr algn="ctr" fontAlgn="ctr"/>
                      <a:r>
                        <a:rPr lang="es-ES" sz="700" u="none" strike="noStrike" dirty="0">
                          <a:effectLst/>
                        </a:rPr>
                        <a:t>74</a:t>
                      </a:r>
                      <a:endParaRPr lang="es-ES" sz="700" b="0" i="0" u="none" strike="noStrike" dirty="0">
                        <a:solidFill>
                          <a:srgbClr val="000000"/>
                        </a:solidFill>
                        <a:effectLst/>
                        <a:latin typeface="Open Sans"/>
                      </a:endParaRPr>
                    </a:p>
                  </a:txBody>
                  <a:tcPr marL="0" marR="60788" marT="0" marB="0" anchor="ctr"/>
                </a:tc>
                <a:extLst>
                  <a:ext uri="{0D108BD9-81ED-4DB2-BD59-A6C34878D82A}">
                    <a16:rowId xmlns:a16="http://schemas.microsoft.com/office/drawing/2014/main" val="3035810635"/>
                  </a:ext>
                </a:extLst>
              </a:tr>
              <a:tr h="135761">
                <a:tc>
                  <a:txBody>
                    <a:bodyPr/>
                    <a:lstStyle/>
                    <a:p>
                      <a:pPr algn="l" fontAlgn="ctr"/>
                      <a:r>
                        <a:rPr lang="es-ES" sz="700" u="none" strike="noStrike" dirty="0">
                          <a:effectLst/>
                        </a:rPr>
                        <a:t>Extremadura</a:t>
                      </a:r>
                      <a:endParaRPr lang="es-ES" sz="700" b="0" i="0" u="none" strike="noStrike" dirty="0">
                        <a:effectLst/>
                        <a:latin typeface="Open Sans"/>
                      </a:endParaRPr>
                    </a:p>
                  </a:txBody>
                  <a:tcPr marL="60788" marR="0" marT="0" marB="0" anchor="ctr">
                    <a:solidFill>
                      <a:srgbClr val="FFC000"/>
                    </a:solidFill>
                  </a:tcPr>
                </a:tc>
                <a:tc>
                  <a:txBody>
                    <a:bodyPr/>
                    <a:lstStyle/>
                    <a:p>
                      <a:pPr algn="ctr" fontAlgn="ctr"/>
                      <a:r>
                        <a:rPr lang="es-ES" sz="700" u="none" strike="noStrike" dirty="0">
                          <a:effectLst/>
                        </a:rPr>
                        <a:t>118.393</a:t>
                      </a:r>
                      <a:endParaRPr lang="es-ES" sz="700" b="0" i="0" u="none" strike="noStrike" dirty="0">
                        <a:solidFill>
                          <a:srgbClr val="000000"/>
                        </a:solidFill>
                        <a:effectLst/>
                        <a:latin typeface="Open Sans"/>
                      </a:endParaRPr>
                    </a:p>
                  </a:txBody>
                  <a:tcPr marL="0" marR="60788" marT="0" marB="0" anchor="ctr"/>
                </a:tc>
                <a:tc>
                  <a:txBody>
                    <a:bodyPr/>
                    <a:lstStyle/>
                    <a:p>
                      <a:pPr algn="ctr" fontAlgn="ctr"/>
                      <a:r>
                        <a:rPr lang="es-ES" sz="700" u="none" strike="noStrike">
                          <a:effectLst/>
                        </a:rPr>
                        <a:t>112,00</a:t>
                      </a:r>
                      <a:endParaRPr lang="es-ES" sz="700" b="0" i="0" u="none" strike="noStrike">
                        <a:solidFill>
                          <a:srgbClr val="000000"/>
                        </a:solidFill>
                        <a:effectLst/>
                        <a:latin typeface="Open Sans"/>
                      </a:endParaRPr>
                    </a:p>
                  </a:txBody>
                  <a:tcPr marL="0" marR="60788" marT="0" marB="0" anchor="ctr"/>
                </a:tc>
                <a:tc>
                  <a:txBody>
                    <a:bodyPr/>
                    <a:lstStyle/>
                    <a:p>
                      <a:pPr algn="ctr" fontAlgn="ctr"/>
                      <a:r>
                        <a:rPr lang="es-ES" sz="700" u="none" strike="noStrike">
                          <a:effectLst/>
                        </a:rPr>
                        <a:t>0</a:t>
                      </a:r>
                      <a:endParaRPr lang="es-ES" sz="700" b="0" i="0" u="none" strike="noStrike">
                        <a:solidFill>
                          <a:srgbClr val="000000"/>
                        </a:solidFill>
                        <a:effectLst/>
                        <a:latin typeface="Open Sans"/>
                      </a:endParaRPr>
                    </a:p>
                  </a:txBody>
                  <a:tcPr marL="0" marR="60788" marT="0" marB="0" anchor="ctr"/>
                </a:tc>
                <a:tc>
                  <a:txBody>
                    <a:bodyPr/>
                    <a:lstStyle/>
                    <a:p>
                      <a:pPr algn="ctr" fontAlgn="ctr"/>
                      <a:r>
                        <a:rPr lang="es-ES" sz="700" u="none" strike="noStrike" dirty="0">
                          <a:effectLst/>
                        </a:rPr>
                        <a:t>0</a:t>
                      </a:r>
                      <a:endParaRPr lang="es-ES" sz="700" b="0" i="0" u="none" strike="noStrike" dirty="0">
                        <a:solidFill>
                          <a:srgbClr val="000000"/>
                        </a:solidFill>
                        <a:effectLst/>
                        <a:latin typeface="Open Sans"/>
                      </a:endParaRPr>
                    </a:p>
                  </a:txBody>
                  <a:tcPr marL="0" marR="60788" marT="0" marB="0" anchor="ctr"/>
                </a:tc>
                <a:extLst>
                  <a:ext uri="{0D108BD9-81ED-4DB2-BD59-A6C34878D82A}">
                    <a16:rowId xmlns:a16="http://schemas.microsoft.com/office/drawing/2014/main" val="4173092381"/>
                  </a:ext>
                </a:extLst>
              </a:tr>
              <a:tr h="135761">
                <a:tc>
                  <a:txBody>
                    <a:bodyPr/>
                    <a:lstStyle/>
                    <a:p>
                      <a:pPr algn="l" fontAlgn="ctr"/>
                      <a:r>
                        <a:rPr lang="es-ES" sz="700" u="none" strike="noStrike" dirty="0">
                          <a:effectLst/>
                        </a:rPr>
                        <a:t>Galicia</a:t>
                      </a:r>
                      <a:endParaRPr lang="es-ES" sz="700" b="0" i="0" u="none" strike="noStrike" dirty="0">
                        <a:effectLst/>
                        <a:latin typeface="Open Sans"/>
                      </a:endParaRPr>
                    </a:p>
                  </a:txBody>
                  <a:tcPr marL="60788" marR="0" marT="0" marB="0" anchor="ctr">
                    <a:solidFill>
                      <a:srgbClr val="FFC000"/>
                    </a:solidFill>
                  </a:tcPr>
                </a:tc>
                <a:tc>
                  <a:txBody>
                    <a:bodyPr/>
                    <a:lstStyle/>
                    <a:p>
                      <a:pPr algn="ctr" fontAlgn="ctr"/>
                      <a:r>
                        <a:rPr lang="es-ES" sz="700" u="none" strike="noStrike" dirty="0">
                          <a:effectLst/>
                        </a:rPr>
                        <a:t>312.202</a:t>
                      </a:r>
                      <a:endParaRPr lang="es-ES" sz="700" b="0" i="0" u="none" strike="noStrike" dirty="0">
                        <a:solidFill>
                          <a:srgbClr val="000000"/>
                        </a:solidFill>
                        <a:effectLst/>
                        <a:latin typeface="Open Sans"/>
                      </a:endParaRPr>
                    </a:p>
                  </a:txBody>
                  <a:tcPr marL="0" marR="60788" marT="0" marB="0" anchor="ctr"/>
                </a:tc>
                <a:tc>
                  <a:txBody>
                    <a:bodyPr/>
                    <a:lstStyle/>
                    <a:p>
                      <a:pPr algn="ctr" fontAlgn="ctr"/>
                      <a:r>
                        <a:rPr lang="es-ES" sz="700" u="none" strike="noStrike">
                          <a:effectLst/>
                        </a:rPr>
                        <a:t>116,00</a:t>
                      </a:r>
                      <a:endParaRPr lang="es-ES" sz="700" b="0" i="0" u="none" strike="noStrike">
                        <a:solidFill>
                          <a:srgbClr val="000000"/>
                        </a:solidFill>
                        <a:effectLst/>
                        <a:latin typeface="Open Sans"/>
                      </a:endParaRPr>
                    </a:p>
                  </a:txBody>
                  <a:tcPr marL="0" marR="60788" marT="0" marB="0" anchor="ctr"/>
                </a:tc>
                <a:tc>
                  <a:txBody>
                    <a:bodyPr/>
                    <a:lstStyle/>
                    <a:p>
                      <a:pPr algn="ctr" fontAlgn="ctr"/>
                      <a:r>
                        <a:rPr lang="es-ES" sz="700" u="none" strike="noStrike">
                          <a:effectLst/>
                        </a:rPr>
                        <a:t>107.672</a:t>
                      </a:r>
                      <a:endParaRPr lang="es-ES" sz="700" b="0" i="0" u="none" strike="noStrike">
                        <a:solidFill>
                          <a:srgbClr val="000000"/>
                        </a:solidFill>
                        <a:effectLst/>
                        <a:latin typeface="Open Sans"/>
                      </a:endParaRPr>
                    </a:p>
                  </a:txBody>
                  <a:tcPr marL="0" marR="60788" marT="0" marB="0" anchor="ctr"/>
                </a:tc>
                <a:tc>
                  <a:txBody>
                    <a:bodyPr/>
                    <a:lstStyle/>
                    <a:p>
                      <a:pPr algn="ctr" fontAlgn="ctr"/>
                      <a:r>
                        <a:rPr lang="es-ES" sz="700" u="none" strike="noStrike" dirty="0">
                          <a:effectLst/>
                        </a:rPr>
                        <a:t>24</a:t>
                      </a:r>
                      <a:endParaRPr lang="es-ES" sz="700" b="0" i="0" u="none" strike="noStrike" dirty="0">
                        <a:solidFill>
                          <a:srgbClr val="000000"/>
                        </a:solidFill>
                        <a:effectLst/>
                        <a:latin typeface="Open Sans"/>
                      </a:endParaRPr>
                    </a:p>
                  </a:txBody>
                  <a:tcPr marL="0" marR="60788" marT="0" marB="0" anchor="ctr"/>
                </a:tc>
                <a:extLst>
                  <a:ext uri="{0D108BD9-81ED-4DB2-BD59-A6C34878D82A}">
                    <a16:rowId xmlns:a16="http://schemas.microsoft.com/office/drawing/2014/main" val="3241010451"/>
                  </a:ext>
                </a:extLst>
              </a:tr>
              <a:tr h="135761">
                <a:tc>
                  <a:txBody>
                    <a:bodyPr/>
                    <a:lstStyle/>
                    <a:p>
                      <a:pPr algn="l" fontAlgn="ctr"/>
                      <a:r>
                        <a:rPr lang="es-ES" sz="700" u="none" strike="noStrike" dirty="0">
                          <a:effectLst/>
                        </a:rPr>
                        <a:t>Madrid</a:t>
                      </a:r>
                      <a:endParaRPr lang="es-ES" sz="700" b="0" i="0" u="none" strike="noStrike" dirty="0">
                        <a:effectLst/>
                        <a:latin typeface="Open Sans"/>
                      </a:endParaRPr>
                    </a:p>
                  </a:txBody>
                  <a:tcPr marL="60788" marR="0" marT="0" marB="0" anchor="ctr">
                    <a:solidFill>
                      <a:srgbClr val="FFC000"/>
                    </a:solidFill>
                  </a:tcPr>
                </a:tc>
                <a:tc>
                  <a:txBody>
                    <a:bodyPr/>
                    <a:lstStyle/>
                    <a:p>
                      <a:pPr algn="ctr" fontAlgn="ctr"/>
                      <a:r>
                        <a:rPr lang="es-ES" sz="700" u="none" strike="noStrike" dirty="0">
                          <a:effectLst/>
                        </a:rPr>
                        <a:t>1.096.880</a:t>
                      </a:r>
                      <a:endParaRPr lang="es-ES" sz="700" b="0" i="0" u="none" strike="noStrike" dirty="0">
                        <a:solidFill>
                          <a:srgbClr val="000000"/>
                        </a:solidFill>
                        <a:effectLst/>
                        <a:latin typeface="Open Sans"/>
                      </a:endParaRPr>
                    </a:p>
                  </a:txBody>
                  <a:tcPr marL="0" marR="60788" marT="0" marB="0" anchor="ctr"/>
                </a:tc>
                <a:tc>
                  <a:txBody>
                    <a:bodyPr/>
                    <a:lstStyle/>
                    <a:p>
                      <a:pPr algn="ctr" fontAlgn="ctr"/>
                      <a:r>
                        <a:rPr lang="es-ES" sz="700" u="none" strike="noStrike" dirty="0">
                          <a:effectLst/>
                        </a:rPr>
                        <a:t>161,00</a:t>
                      </a:r>
                      <a:endParaRPr lang="es-ES" sz="700" b="0" i="0" u="none" strike="noStrike" dirty="0">
                        <a:solidFill>
                          <a:srgbClr val="000000"/>
                        </a:solidFill>
                        <a:effectLst/>
                        <a:latin typeface="Open Sans"/>
                      </a:endParaRPr>
                    </a:p>
                  </a:txBody>
                  <a:tcPr marL="0" marR="60788" marT="0" marB="0" anchor="ctr"/>
                </a:tc>
                <a:tc>
                  <a:txBody>
                    <a:bodyPr/>
                    <a:lstStyle/>
                    <a:p>
                      <a:pPr algn="ctr" fontAlgn="ctr"/>
                      <a:r>
                        <a:rPr lang="es-ES" sz="700" u="none" strike="noStrike">
                          <a:effectLst/>
                        </a:rPr>
                        <a:t>106.317</a:t>
                      </a:r>
                      <a:endParaRPr lang="es-ES" sz="700" b="0" i="0" u="none" strike="noStrike">
                        <a:solidFill>
                          <a:srgbClr val="000000"/>
                        </a:solidFill>
                        <a:effectLst/>
                        <a:latin typeface="Open Sans"/>
                      </a:endParaRPr>
                    </a:p>
                  </a:txBody>
                  <a:tcPr marL="0" marR="60788" marT="0" marB="0" anchor="ctr"/>
                </a:tc>
                <a:tc>
                  <a:txBody>
                    <a:bodyPr/>
                    <a:lstStyle/>
                    <a:p>
                      <a:pPr algn="ctr" fontAlgn="ctr"/>
                      <a:r>
                        <a:rPr lang="es-ES" sz="700" u="none" strike="noStrike" dirty="0">
                          <a:effectLst/>
                        </a:rPr>
                        <a:t>15</a:t>
                      </a:r>
                      <a:endParaRPr lang="es-ES" sz="700" b="0" i="0" u="none" strike="noStrike" dirty="0">
                        <a:solidFill>
                          <a:srgbClr val="000000"/>
                        </a:solidFill>
                        <a:effectLst/>
                        <a:latin typeface="Open Sans"/>
                      </a:endParaRPr>
                    </a:p>
                  </a:txBody>
                  <a:tcPr marL="0" marR="60788" marT="0" marB="0" anchor="ctr"/>
                </a:tc>
                <a:extLst>
                  <a:ext uri="{0D108BD9-81ED-4DB2-BD59-A6C34878D82A}">
                    <a16:rowId xmlns:a16="http://schemas.microsoft.com/office/drawing/2014/main" val="3377777894"/>
                  </a:ext>
                </a:extLst>
              </a:tr>
              <a:tr h="135761">
                <a:tc>
                  <a:txBody>
                    <a:bodyPr/>
                    <a:lstStyle/>
                    <a:p>
                      <a:pPr algn="l" fontAlgn="ctr"/>
                      <a:r>
                        <a:rPr lang="es-ES" sz="700" u="none" strike="noStrike" dirty="0">
                          <a:effectLst/>
                        </a:rPr>
                        <a:t>Región De Murcia</a:t>
                      </a:r>
                      <a:endParaRPr lang="es-ES" sz="700" b="0" i="0" u="none" strike="noStrike" dirty="0">
                        <a:effectLst/>
                        <a:latin typeface="Open Sans"/>
                      </a:endParaRPr>
                    </a:p>
                  </a:txBody>
                  <a:tcPr marL="60788" marR="0" marT="0" marB="0" anchor="ctr">
                    <a:solidFill>
                      <a:srgbClr val="FFC000"/>
                    </a:solidFill>
                  </a:tcPr>
                </a:tc>
                <a:tc>
                  <a:txBody>
                    <a:bodyPr/>
                    <a:lstStyle/>
                    <a:p>
                      <a:pPr algn="ctr" fontAlgn="ctr"/>
                      <a:r>
                        <a:rPr lang="es-ES" sz="700" u="none" strike="noStrike">
                          <a:effectLst/>
                        </a:rPr>
                        <a:t>107.613</a:t>
                      </a:r>
                      <a:endParaRPr lang="es-ES" sz="700" b="0" i="0" u="none" strike="noStrike">
                        <a:solidFill>
                          <a:srgbClr val="000000"/>
                        </a:solidFill>
                        <a:effectLst/>
                        <a:latin typeface="Open Sans"/>
                      </a:endParaRPr>
                    </a:p>
                  </a:txBody>
                  <a:tcPr marL="0" marR="60788" marT="0" marB="0" anchor="ctr"/>
                </a:tc>
                <a:tc>
                  <a:txBody>
                    <a:bodyPr/>
                    <a:lstStyle/>
                    <a:p>
                      <a:pPr algn="ctr" fontAlgn="ctr"/>
                      <a:r>
                        <a:rPr lang="es-ES" sz="700" u="none" strike="noStrike" dirty="0">
                          <a:effectLst/>
                        </a:rPr>
                        <a:t>70,00</a:t>
                      </a:r>
                      <a:endParaRPr lang="es-ES" sz="700" b="0" i="0" u="none" strike="noStrike" dirty="0">
                        <a:solidFill>
                          <a:srgbClr val="000000"/>
                        </a:solidFill>
                        <a:effectLst/>
                        <a:latin typeface="Open Sans"/>
                      </a:endParaRPr>
                    </a:p>
                  </a:txBody>
                  <a:tcPr marL="0" marR="60788" marT="0" marB="0" anchor="ctr"/>
                </a:tc>
                <a:tc>
                  <a:txBody>
                    <a:bodyPr/>
                    <a:lstStyle/>
                    <a:p>
                      <a:pPr algn="ctr" fontAlgn="ctr"/>
                      <a:r>
                        <a:rPr lang="es-ES" sz="700" u="none" strike="noStrike">
                          <a:effectLst/>
                        </a:rPr>
                        <a:t>10.272</a:t>
                      </a:r>
                      <a:endParaRPr lang="es-ES" sz="700" b="0" i="0" u="none" strike="noStrike">
                        <a:solidFill>
                          <a:srgbClr val="000000"/>
                        </a:solidFill>
                        <a:effectLst/>
                        <a:latin typeface="Open Sans"/>
                      </a:endParaRPr>
                    </a:p>
                  </a:txBody>
                  <a:tcPr marL="0" marR="60788" marT="0" marB="0" anchor="ctr"/>
                </a:tc>
                <a:tc>
                  <a:txBody>
                    <a:bodyPr/>
                    <a:lstStyle/>
                    <a:p>
                      <a:pPr algn="ctr" fontAlgn="ctr"/>
                      <a:r>
                        <a:rPr lang="es-ES" sz="700" u="none" strike="noStrike" dirty="0">
                          <a:effectLst/>
                        </a:rPr>
                        <a:t>6</a:t>
                      </a:r>
                      <a:endParaRPr lang="es-ES" sz="700" b="0" i="0" u="none" strike="noStrike" dirty="0">
                        <a:solidFill>
                          <a:srgbClr val="000000"/>
                        </a:solidFill>
                        <a:effectLst/>
                        <a:latin typeface="Open Sans"/>
                      </a:endParaRPr>
                    </a:p>
                  </a:txBody>
                  <a:tcPr marL="0" marR="60788" marT="0" marB="0" anchor="ctr"/>
                </a:tc>
                <a:extLst>
                  <a:ext uri="{0D108BD9-81ED-4DB2-BD59-A6C34878D82A}">
                    <a16:rowId xmlns:a16="http://schemas.microsoft.com/office/drawing/2014/main" val="1372016661"/>
                  </a:ext>
                </a:extLst>
              </a:tr>
              <a:tr h="135761">
                <a:tc>
                  <a:txBody>
                    <a:bodyPr/>
                    <a:lstStyle/>
                    <a:p>
                      <a:pPr algn="l" fontAlgn="ctr"/>
                      <a:r>
                        <a:rPr lang="es-ES" sz="700" u="none" strike="noStrike" dirty="0">
                          <a:effectLst/>
                        </a:rPr>
                        <a:t>C. Foral De Navarra</a:t>
                      </a:r>
                      <a:endParaRPr lang="es-ES" sz="700" b="0" i="0" u="none" strike="noStrike" dirty="0">
                        <a:effectLst/>
                        <a:latin typeface="Open Sans"/>
                      </a:endParaRPr>
                    </a:p>
                  </a:txBody>
                  <a:tcPr marL="60788" marR="0" marT="0" marB="0" anchor="ctr">
                    <a:solidFill>
                      <a:srgbClr val="FFC000"/>
                    </a:solidFill>
                  </a:tcPr>
                </a:tc>
                <a:tc>
                  <a:txBody>
                    <a:bodyPr/>
                    <a:lstStyle/>
                    <a:p>
                      <a:pPr algn="ctr" fontAlgn="ctr"/>
                      <a:r>
                        <a:rPr lang="es-ES" sz="700" u="none" strike="noStrike">
                          <a:effectLst/>
                        </a:rPr>
                        <a:t>99.203</a:t>
                      </a:r>
                      <a:endParaRPr lang="es-ES" sz="700" b="0" i="0" u="none" strike="noStrike">
                        <a:solidFill>
                          <a:srgbClr val="000000"/>
                        </a:solidFill>
                        <a:effectLst/>
                        <a:latin typeface="Open Sans"/>
                      </a:endParaRPr>
                    </a:p>
                  </a:txBody>
                  <a:tcPr marL="0" marR="60788" marT="0" marB="0" anchor="ctr"/>
                </a:tc>
                <a:tc>
                  <a:txBody>
                    <a:bodyPr/>
                    <a:lstStyle/>
                    <a:p>
                      <a:pPr algn="ctr" fontAlgn="ctr"/>
                      <a:r>
                        <a:rPr lang="es-ES" sz="700" u="none" strike="noStrike" dirty="0">
                          <a:effectLst/>
                        </a:rPr>
                        <a:t>148,00</a:t>
                      </a:r>
                      <a:endParaRPr lang="es-ES" sz="700" b="0" i="0" u="none" strike="noStrike" dirty="0">
                        <a:solidFill>
                          <a:srgbClr val="000000"/>
                        </a:solidFill>
                        <a:effectLst/>
                        <a:latin typeface="Open Sans"/>
                      </a:endParaRPr>
                    </a:p>
                  </a:txBody>
                  <a:tcPr marL="0" marR="60788" marT="0" marB="0" anchor="ctr"/>
                </a:tc>
                <a:tc>
                  <a:txBody>
                    <a:bodyPr/>
                    <a:lstStyle/>
                    <a:p>
                      <a:pPr algn="ctr" fontAlgn="ctr"/>
                      <a:r>
                        <a:rPr lang="es-ES" sz="700" u="none" strike="noStrike">
                          <a:effectLst/>
                        </a:rPr>
                        <a:t>30.394</a:t>
                      </a:r>
                      <a:endParaRPr lang="es-ES" sz="700" b="0" i="0" u="none" strike="noStrike">
                        <a:solidFill>
                          <a:srgbClr val="000000"/>
                        </a:solidFill>
                        <a:effectLst/>
                        <a:latin typeface="Open Sans"/>
                      </a:endParaRPr>
                    </a:p>
                  </a:txBody>
                  <a:tcPr marL="0" marR="60788" marT="0" marB="0" anchor="ctr"/>
                </a:tc>
                <a:tc>
                  <a:txBody>
                    <a:bodyPr/>
                    <a:lstStyle/>
                    <a:p>
                      <a:pPr algn="ctr" fontAlgn="ctr"/>
                      <a:r>
                        <a:rPr lang="es-ES" sz="700" u="none" strike="noStrike" dirty="0">
                          <a:effectLst/>
                        </a:rPr>
                        <a:t>72</a:t>
                      </a:r>
                      <a:endParaRPr lang="es-ES" sz="700" b="0" i="0" u="none" strike="noStrike" dirty="0">
                        <a:solidFill>
                          <a:srgbClr val="000000"/>
                        </a:solidFill>
                        <a:effectLst/>
                        <a:latin typeface="Open Sans"/>
                      </a:endParaRPr>
                    </a:p>
                  </a:txBody>
                  <a:tcPr marL="0" marR="60788" marT="0" marB="0" anchor="ctr"/>
                </a:tc>
                <a:extLst>
                  <a:ext uri="{0D108BD9-81ED-4DB2-BD59-A6C34878D82A}">
                    <a16:rowId xmlns:a16="http://schemas.microsoft.com/office/drawing/2014/main" val="437951313"/>
                  </a:ext>
                </a:extLst>
              </a:tr>
              <a:tr h="135761">
                <a:tc>
                  <a:txBody>
                    <a:bodyPr/>
                    <a:lstStyle/>
                    <a:p>
                      <a:pPr algn="l" fontAlgn="ctr"/>
                      <a:r>
                        <a:rPr lang="es-ES" sz="700" u="none" strike="noStrike" dirty="0">
                          <a:effectLst/>
                        </a:rPr>
                        <a:t>País Vasco</a:t>
                      </a:r>
                      <a:endParaRPr lang="es-ES" sz="700" b="0" i="0" u="none" strike="noStrike" dirty="0">
                        <a:effectLst/>
                        <a:latin typeface="Open Sans"/>
                      </a:endParaRPr>
                    </a:p>
                  </a:txBody>
                  <a:tcPr marL="60788" marR="0" marT="0" marB="0" anchor="ctr">
                    <a:solidFill>
                      <a:srgbClr val="FFC000"/>
                    </a:solidFill>
                  </a:tcPr>
                </a:tc>
                <a:tc>
                  <a:txBody>
                    <a:bodyPr/>
                    <a:lstStyle/>
                    <a:p>
                      <a:pPr algn="ctr" fontAlgn="ctr"/>
                      <a:r>
                        <a:rPr lang="es-ES" sz="700" u="none" strike="noStrike" dirty="0">
                          <a:effectLst/>
                        </a:rPr>
                        <a:t>397.611</a:t>
                      </a:r>
                      <a:endParaRPr lang="es-ES" sz="700" b="0" i="0" u="none" strike="noStrike" dirty="0">
                        <a:solidFill>
                          <a:srgbClr val="000000"/>
                        </a:solidFill>
                        <a:effectLst/>
                        <a:latin typeface="Open Sans"/>
                      </a:endParaRPr>
                    </a:p>
                  </a:txBody>
                  <a:tcPr marL="0" marR="60788" marT="0" marB="0" anchor="ctr">
                    <a:solidFill>
                      <a:srgbClr val="FFC000"/>
                    </a:solidFill>
                  </a:tcPr>
                </a:tc>
                <a:tc>
                  <a:txBody>
                    <a:bodyPr/>
                    <a:lstStyle/>
                    <a:p>
                      <a:pPr algn="ctr" fontAlgn="ctr"/>
                      <a:r>
                        <a:rPr lang="es-ES" sz="700" u="none" strike="noStrike" dirty="0">
                          <a:effectLst/>
                        </a:rPr>
                        <a:t>180,00</a:t>
                      </a:r>
                      <a:endParaRPr lang="es-ES" sz="700" b="0" i="0" u="none" strike="noStrike" dirty="0">
                        <a:solidFill>
                          <a:srgbClr val="000000"/>
                        </a:solidFill>
                        <a:effectLst/>
                        <a:latin typeface="Open Sans"/>
                      </a:endParaRPr>
                    </a:p>
                  </a:txBody>
                  <a:tcPr marL="0" marR="60788" marT="0" marB="0" anchor="ctr">
                    <a:solidFill>
                      <a:srgbClr val="FFC000"/>
                    </a:solidFill>
                  </a:tcPr>
                </a:tc>
                <a:tc>
                  <a:txBody>
                    <a:bodyPr/>
                    <a:lstStyle/>
                    <a:p>
                      <a:pPr algn="ctr" fontAlgn="ctr"/>
                      <a:r>
                        <a:rPr lang="es-ES" sz="700" u="none" strike="noStrike" dirty="0">
                          <a:effectLst/>
                        </a:rPr>
                        <a:t>113.874</a:t>
                      </a:r>
                      <a:endParaRPr lang="es-ES" sz="700" b="0" i="0" u="none" strike="noStrike" dirty="0">
                        <a:solidFill>
                          <a:srgbClr val="000000"/>
                        </a:solidFill>
                        <a:effectLst/>
                        <a:latin typeface="Open Sans"/>
                      </a:endParaRPr>
                    </a:p>
                  </a:txBody>
                  <a:tcPr marL="0" marR="60788" marT="0" marB="0" anchor="ctr">
                    <a:solidFill>
                      <a:srgbClr val="FFC000"/>
                    </a:solidFill>
                  </a:tcPr>
                </a:tc>
                <a:tc>
                  <a:txBody>
                    <a:bodyPr/>
                    <a:lstStyle/>
                    <a:p>
                      <a:pPr algn="ctr" fontAlgn="ctr"/>
                      <a:r>
                        <a:rPr lang="es-ES" sz="700" u="none" strike="noStrike" dirty="0">
                          <a:effectLst/>
                        </a:rPr>
                        <a:t>44</a:t>
                      </a:r>
                      <a:endParaRPr lang="es-ES" sz="700" b="0" i="0" u="none" strike="noStrike" dirty="0">
                        <a:solidFill>
                          <a:srgbClr val="000000"/>
                        </a:solidFill>
                        <a:effectLst/>
                        <a:latin typeface="Open Sans"/>
                      </a:endParaRPr>
                    </a:p>
                  </a:txBody>
                  <a:tcPr marL="0" marR="60788" marT="0" marB="0" anchor="ctr">
                    <a:solidFill>
                      <a:srgbClr val="FFC000"/>
                    </a:solidFill>
                  </a:tcPr>
                </a:tc>
                <a:extLst>
                  <a:ext uri="{0D108BD9-81ED-4DB2-BD59-A6C34878D82A}">
                    <a16:rowId xmlns:a16="http://schemas.microsoft.com/office/drawing/2014/main" val="2278941378"/>
                  </a:ext>
                </a:extLst>
              </a:tr>
              <a:tr h="135761">
                <a:tc>
                  <a:txBody>
                    <a:bodyPr/>
                    <a:lstStyle/>
                    <a:p>
                      <a:pPr algn="l" fontAlgn="ctr"/>
                      <a:r>
                        <a:rPr lang="es-ES" sz="700" u="none" strike="noStrike" dirty="0">
                          <a:effectLst/>
                        </a:rPr>
                        <a:t>La Rioja</a:t>
                      </a:r>
                      <a:endParaRPr lang="es-ES" sz="700" b="0" i="0" u="none" strike="noStrike" dirty="0">
                        <a:effectLst/>
                        <a:latin typeface="Open Sans"/>
                      </a:endParaRPr>
                    </a:p>
                  </a:txBody>
                  <a:tcPr marL="60788" marR="0" marT="0" marB="0" anchor="ctr">
                    <a:solidFill>
                      <a:srgbClr val="FFC000"/>
                    </a:solidFill>
                  </a:tcPr>
                </a:tc>
                <a:tc>
                  <a:txBody>
                    <a:bodyPr/>
                    <a:lstStyle/>
                    <a:p>
                      <a:pPr algn="ctr" fontAlgn="ctr"/>
                      <a:r>
                        <a:rPr lang="es-ES" sz="700" u="none" strike="noStrike">
                          <a:effectLst/>
                        </a:rPr>
                        <a:t>38.020</a:t>
                      </a:r>
                      <a:endParaRPr lang="es-ES" sz="700" b="0" i="0" u="none" strike="noStrike">
                        <a:solidFill>
                          <a:srgbClr val="000000"/>
                        </a:solidFill>
                        <a:effectLst/>
                        <a:latin typeface="Open Sans"/>
                      </a:endParaRPr>
                    </a:p>
                  </a:txBody>
                  <a:tcPr marL="0" marR="60788" marT="0" marB="0" anchor="ctr"/>
                </a:tc>
                <a:tc>
                  <a:txBody>
                    <a:bodyPr/>
                    <a:lstStyle/>
                    <a:p>
                      <a:pPr algn="ctr" fontAlgn="ctr"/>
                      <a:r>
                        <a:rPr lang="es-ES" sz="700" u="none" strike="noStrike">
                          <a:effectLst/>
                        </a:rPr>
                        <a:t>118,00</a:t>
                      </a:r>
                      <a:endParaRPr lang="es-ES" sz="700" b="0" i="0" u="none" strike="noStrike">
                        <a:solidFill>
                          <a:srgbClr val="000000"/>
                        </a:solidFill>
                        <a:effectLst/>
                        <a:latin typeface="Open Sans"/>
                      </a:endParaRPr>
                    </a:p>
                  </a:txBody>
                  <a:tcPr marL="0" marR="60788" marT="0" marB="0" anchor="ctr"/>
                </a:tc>
                <a:tc>
                  <a:txBody>
                    <a:bodyPr/>
                    <a:lstStyle/>
                    <a:p>
                      <a:pPr algn="ctr" fontAlgn="ctr"/>
                      <a:r>
                        <a:rPr lang="es-ES" sz="700" u="none" strike="noStrike" dirty="0">
                          <a:effectLst/>
                        </a:rPr>
                        <a:t>34.321</a:t>
                      </a:r>
                      <a:endParaRPr lang="es-ES" sz="700" b="0" i="0" u="none" strike="noStrike" dirty="0">
                        <a:solidFill>
                          <a:srgbClr val="000000"/>
                        </a:solidFill>
                        <a:effectLst/>
                        <a:latin typeface="Open Sans"/>
                      </a:endParaRPr>
                    </a:p>
                  </a:txBody>
                  <a:tcPr marL="0" marR="60788" marT="0" marB="0" anchor="ctr"/>
                </a:tc>
                <a:tc>
                  <a:txBody>
                    <a:bodyPr/>
                    <a:lstStyle/>
                    <a:p>
                      <a:pPr algn="ctr" fontAlgn="ctr"/>
                      <a:r>
                        <a:rPr lang="es-ES" sz="700" u="none" strike="noStrike" dirty="0">
                          <a:effectLst/>
                        </a:rPr>
                        <a:t>59</a:t>
                      </a:r>
                      <a:endParaRPr lang="es-ES" sz="700" b="0" i="0" u="none" strike="noStrike" dirty="0">
                        <a:solidFill>
                          <a:srgbClr val="000000"/>
                        </a:solidFill>
                        <a:effectLst/>
                        <a:latin typeface="Open Sans"/>
                      </a:endParaRPr>
                    </a:p>
                  </a:txBody>
                  <a:tcPr marL="0" marR="60788" marT="0" marB="0" anchor="ctr"/>
                </a:tc>
                <a:extLst>
                  <a:ext uri="{0D108BD9-81ED-4DB2-BD59-A6C34878D82A}">
                    <a16:rowId xmlns:a16="http://schemas.microsoft.com/office/drawing/2014/main" val="2098794316"/>
                  </a:ext>
                </a:extLst>
              </a:tr>
              <a:tr h="135761">
                <a:tc>
                  <a:txBody>
                    <a:bodyPr/>
                    <a:lstStyle/>
                    <a:p>
                      <a:pPr algn="l" fontAlgn="ctr"/>
                      <a:r>
                        <a:rPr lang="es-ES" sz="700" u="none" strike="noStrike" dirty="0">
                          <a:effectLst/>
                        </a:rPr>
                        <a:t>Ceuta Y Melilla</a:t>
                      </a:r>
                      <a:endParaRPr lang="es-ES" sz="700" b="0" i="0" u="none" strike="noStrike" dirty="0">
                        <a:effectLst/>
                        <a:latin typeface="Open Sans"/>
                      </a:endParaRPr>
                    </a:p>
                  </a:txBody>
                  <a:tcPr marL="60788" marR="0" marT="0" marB="0" anchor="ctr">
                    <a:solidFill>
                      <a:srgbClr val="FFC000"/>
                    </a:solidFill>
                  </a:tcPr>
                </a:tc>
                <a:tc>
                  <a:txBody>
                    <a:bodyPr/>
                    <a:lstStyle/>
                    <a:p>
                      <a:pPr algn="ctr" fontAlgn="ctr"/>
                      <a:r>
                        <a:rPr lang="es-ES" sz="700" u="none" strike="noStrike">
                          <a:effectLst/>
                        </a:rPr>
                        <a:t>4.350</a:t>
                      </a:r>
                      <a:endParaRPr lang="es-ES" sz="700" b="0" i="0" u="none" strike="noStrike">
                        <a:solidFill>
                          <a:srgbClr val="000000"/>
                        </a:solidFill>
                        <a:effectLst/>
                        <a:latin typeface="Open Sans"/>
                      </a:endParaRPr>
                    </a:p>
                  </a:txBody>
                  <a:tcPr marL="0" marR="60788" marT="0" marB="0" anchor="ctr"/>
                </a:tc>
                <a:tc>
                  <a:txBody>
                    <a:bodyPr/>
                    <a:lstStyle/>
                    <a:p>
                      <a:pPr algn="ctr" fontAlgn="ctr"/>
                      <a:r>
                        <a:rPr lang="es-ES" sz="700" u="none" strike="noStrike">
                          <a:effectLst/>
                        </a:rPr>
                        <a:t>26,00</a:t>
                      </a:r>
                      <a:endParaRPr lang="es-ES" sz="700" b="0" i="0" u="none" strike="noStrike">
                        <a:solidFill>
                          <a:srgbClr val="000000"/>
                        </a:solidFill>
                        <a:effectLst/>
                        <a:latin typeface="Open Sans"/>
                      </a:endParaRPr>
                    </a:p>
                  </a:txBody>
                  <a:tcPr marL="0" marR="60788" marT="0" marB="0" anchor="ctr"/>
                </a:tc>
                <a:tc>
                  <a:txBody>
                    <a:bodyPr/>
                    <a:lstStyle/>
                    <a:p>
                      <a:pPr algn="ctr" fontAlgn="ctr"/>
                      <a:r>
                        <a:rPr lang="es-ES" sz="700" u="none" strike="noStrike" dirty="0">
                          <a:effectLst/>
                        </a:rPr>
                        <a:t>0</a:t>
                      </a:r>
                      <a:endParaRPr lang="es-ES" sz="700" b="0" i="0" u="none" strike="noStrike" dirty="0">
                        <a:solidFill>
                          <a:srgbClr val="000000"/>
                        </a:solidFill>
                        <a:effectLst/>
                        <a:latin typeface="Open Sans"/>
                      </a:endParaRPr>
                    </a:p>
                  </a:txBody>
                  <a:tcPr marL="0" marR="60788" marT="0" marB="0" anchor="ctr"/>
                </a:tc>
                <a:tc>
                  <a:txBody>
                    <a:bodyPr/>
                    <a:lstStyle/>
                    <a:p>
                      <a:pPr algn="ctr" fontAlgn="ctr"/>
                      <a:r>
                        <a:rPr lang="es-ES" sz="700" u="none" strike="noStrike" dirty="0">
                          <a:effectLst/>
                        </a:rPr>
                        <a:t>0</a:t>
                      </a:r>
                      <a:endParaRPr lang="es-ES" sz="700" b="0" i="0" u="none" strike="noStrike" dirty="0">
                        <a:solidFill>
                          <a:srgbClr val="000000"/>
                        </a:solidFill>
                        <a:effectLst/>
                        <a:latin typeface="Open Sans"/>
                      </a:endParaRPr>
                    </a:p>
                  </a:txBody>
                  <a:tcPr marL="0" marR="60788" marT="0" marB="0" anchor="ctr"/>
                </a:tc>
                <a:extLst>
                  <a:ext uri="{0D108BD9-81ED-4DB2-BD59-A6C34878D82A}">
                    <a16:rowId xmlns:a16="http://schemas.microsoft.com/office/drawing/2014/main" val="3519213677"/>
                  </a:ext>
                </a:extLst>
              </a:tr>
              <a:tr h="135761">
                <a:tc>
                  <a:txBody>
                    <a:bodyPr/>
                    <a:lstStyle/>
                    <a:p>
                      <a:pPr algn="l" fontAlgn="ctr"/>
                      <a:r>
                        <a:rPr lang="es-ES" sz="700" u="none" strike="noStrike" dirty="0">
                          <a:effectLst/>
                        </a:rPr>
                        <a:t>TOTAL</a:t>
                      </a:r>
                      <a:endParaRPr lang="es-ES" sz="700" b="1" i="1" u="none" strike="noStrike" dirty="0">
                        <a:effectLst/>
                        <a:latin typeface="Open Sans"/>
                      </a:endParaRPr>
                    </a:p>
                  </a:txBody>
                  <a:tcPr marL="182365" marR="0" marT="0" marB="0" anchor="ctr">
                    <a:solidFill>
                      <a:srgbClr val="FFC000"/>
                    </a:solidFill>
                  </a:tcPr>
                </a:tc>
                <a:tc>
                  <a:txBody>
                    <a:bodyPr/>
                    <a:lstStyle/>
                    <a:p>
                      <a:pPr algn="ctr" fontAlgn="ctr"/>
                      <a:r>
                        <a:rPr lang="es-ES" sz="700" u="none" strike="noStrike">
                          <a:effectLst/>
                        </a:rPr>
                        <a:t>6.892.912</a:t>
                      </a:r>
                      <a:endParaRPr lang="es-ES" sz="700" b="1" i="0" u="none" strike="noStrike">
                        <a:solidFill>
                          <a:srgbClr val="000000"/>
                        </a:solidFill>
                        <a:effectLst/>
                        <a:latin typeface="Open Sans"/>
                      </a:endParaRPr>
                    </a:p>
                  </a:txBody>
                  <a:tcPr marL="0" marR="60788" marT="0" marB="0" anchor="ctr"/>
                </a:tc>
                <a:tc>
                  <a:txBody>
                    <a:bodyPr/>
                    <a:lstStyle/>
                    <a:p>
                      <a:pPr algn="ctr" fontAlgn="ctr"/>
                      <a:r>
                        <a:rPr lang="es-ES" sz="700" u="none" strike="noStrike">
                          <a:effectLst/>
                        </a:rPr>
                        <a:t>144,00</a:t>
                      </a:r>
                      <a:endParaRPr lang="es-ES" sz="700" b="1" i="0" u="none" strike="noStrike">
                        <a:solidFill>
                          <a:srgbClr val="000000"/>
                        </a:solidFill>
                        <a:effectLst/>
                        <a:latin typeface="Open Sans"/>
                      </a:endParaRPr>
                    </a:p>
                  </a:txBody>
                  <a:tcPr marL="0" marR="60788" marT="0" marB="0" anchor="ctr"/>
                </a:tc>
                <a:tc>
                  <a:txBody>
                    <a:bodyPr/>
                    <a:lstStyle/>
                    <a:p>
                      <a:pPr algn="ctr" fontAlgn="ctr"/>
                      <a:r>
                        <a:rPr lang="es-ES" sz="700" u="none" strike="noStrike">
                          <a:effectLst/>
                        </a:rPr>
                        <a:t>1.277.392</a:t>
                      </a:r>
                      <a:endParaRPr lang="es-ES" sz="700" b="1" i="0" u="none" strike="noStrike">
                        <a:solidFill>
                          <a:srgbClr val="000000"/>
                        </a:solidFill>
                        <a:effectLst/>
                        <a:latin typeface="Open Sans"/>
                      </a:endParaRPr>
                    </a:p>
                  </a:txBody>
                  <a:tcPr marL="0" marR="60788" marT="0" marB="0" anchor="ctr"/>
                </a:tc>
                <a:tc>
                  <a:txBody>
                    <a:bodyPr/>
                    <a:lstStyle/>
                    <a:p>
                      <a:pPr algn="ctr" fontAlgn="ctr"/>
                      <a:r>
                        <a:rPr lang="es-ES" sz="700" u="none" strike="noStrike" dirty="0">
                          <a:effectLst/>
                        </a:rPr>
                        <a:t>25</a:t>
                      </a:r>
                      <a:endParaRPr lang="es-ES" sz="700" b="1" i="0" u="none" strike="noStrike" dirty="0">
                        <a:solidFill>
                          <a:srgbClr val="000000"/>
                        </a:solidFill>
                        <a:effectLst/>
                        <a:latin typeface="Open Sans"/>
                      </a:endParaRPr>
                    </a:p>
                  </a:txBody>
                  <a:tcPr marL="0" marR="60788" marT="0" marB="0" anchor="ctr"/>
                </a:tc>
                <a:extLst>
                  <a:ext uri="{0D108BD9-81ED-4DB2-BD59-A6C34878D82A}">
                    <a16:rowId xmlns:a16="http://schemas.microsoft.com/office/drawing/2014/main" val="2522012307"/>
                  </a:ext>
                </a:extLst>
              </a:tr>
            </a:tbl>
          </a:graphicData>
        </a:graphic>
      </p:graphicFrame>
      <p:pic>
        <p:nvPicPr>
          <p:cNvPr id="6" name="Imagen 5">
            <a:extLst>
              <a:ext uri="{FF2B5EF4-FFF2-40B4-BE49-F238E27FC236}">
                <a16:creationId xmlns:a16="http://schemas.microsoft.com/office/drawing/2014/main" id="{8EA0F323-5F9E-4C12-9175-F9182CD5E690}"/>
              </a:ext>
            </a:extLst>
          </p:cNvPr>
          <p:cNvPicPr>
            <a:picLocks noChangeAspect="1"/>
          </p:cNvPicPr>
          <p:nvPr/>
        </p:nvPicPr>
        <p:blipFill>
          <a:blip r:embed="rId4"/>
          <a:stretch>
            <a:fillRect/>
          </a:stretch>
        </p:blipFill>
        <p:spPr>
          <a:xfrm>
            <a:off x="5086572" y="1273126"/>
            <a:ext cx="3972582" cy="3089087"/>
          </a:xfrm>
          <a:prstGeom prst="rect">
            <a:avLst/>
          </a:prstGeom>
        </p:spPr>
      </p:pic>
    </p:spTree>
    <p:extLst>
      <p:ext uri="{BB962C8B-B14F-4D97-AF65-F5344CB8AC3E}">
        <p14:creationId xmlns:p14="http://schemas.microsoft.com/office/powerpoint/2010/main" val="4188001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7"/>
        <p:cNvGrpSpPr/>
        <p:nvPr/>
      </p:nvGrpSpPr>
      <p:grpSpPr>
        <a:xfrm>
          <a:off x="0" y="0"/>
          <a:ext cx="0" cy="0"/>
          <a:chOff x="0" y="0"/>
          <a:chExt cx="0" cy="0"/>
        </a:xfrm>
      </p:grpSpPr>
      <p:pic>
        <p:nvPicPr>
          <p:cNvPr id="9" name="Imagen 8">
            <a:extLst>
              <a:ext uri="{FF2B5EF4-FFF2-40B4-BE49-F238E27FC236}">
                <a16:creationId xmlns:a16="http://schemas.microsoft.com/office/drawing/2014/main" id="{F73FCCA5-09FA-4D17-804B-4071565D1DB7}"/>
              </a:ext>
            </a:extLst>
          </p:cNvPr>
          <p:cNvPicPr>
            <a:picLocks noChangeAspect="1"/>
          </p:cNvPicPr>
          <p:nvPr/>
        </p:nvPicPr>
        <p:blipFill>
          <a:blip r:embed="rId3"/>
          <a:stretch>
            <a:fillRect/>
          </a:stretch>
        </p:blipFill>
        <p:spPr>
          <a:xfrm>
            <a:off x="0" y="0"/>
            <a:ext cx="9144000" cy="801858"/>
          </a:xfrm>
          <a:prstGeom prst="rect">
            <a:avLst/>
          </a:prstGeom>
        </p:spPr>
      </p:pic>
      <p:pic>
        <p:nvPicPr>
          <p:cNvPr id="16" name="Imagen 15">
            <a:extLst>
              <a:ext uri="{FF2B5EF4-FFF2-40B4-BE49-F238E27FC236}">
                <a16:creationId xmlns:a16="http://schemas.microsoft.com/office/drawing/2014/main" id="{2A51D3AE-7506-4025-8A72-2CFE377A80AD}"/>
              </a:ext>
            </a:extLst>
          </p:cNvPr>
          <p:cNvPicPr>
            <a:picLocks noChangeAspect="1"/>
          </p:cNvPicPr>
          <p:nvPr/>
        </p:nvPicPr>
        <p:blipFill>
          <a:blip r:embed="rId4"/>
          <a:stretch>
            <a:fillRect/>
          </a:stretch>
        </p:blipFill>
        <p:spPr>
          <a:xfrm>
            <a:off x="28783" y="1049951"/>
            <a:ext cx="6221816" cy="3931526"/>
          </a:xfrm>
          <a:prstGeom prst="rect">
            <a:avLst/>
          </a:prstGeom>
        </p:spPr>
      </p:pic>
      <p:pic>
        <p:nvPicPr>
          <p:cNvPr id="17" name="Imagen 16">
            <a:extLst>
              <a:ext uri="{FF2B5EF4-FFF2-40B4-BE49-F238E27FC236}">
                <a16:creationId xmlns:a16="http://schemas.microsoft.com/office/drawing/2014/main" id="{E3685C96-27BF-4536-990E-37A56A63CC26}"/>
              </a:ext>
            </a:extLst>
          </p:cNvPr>
          <p:cNvPicPr>
            <a:picLocks noChangeAspect="1"/>
          </p:cNvPicPr>
          <p:nvPr/>
        </p:nvPicPr>
        <p:blipFill>
          <a:blip r:embed="rId5"/>
          <a:stretch>
            <a:fillRect/>
          </a:stretch>
        </p:blipFill>
        <p:spPr>
          <a:xfrm>
            <a:off x="6108033" y="3355445"/>
            <a:ext cx="3086100" cy="1626032"/>
          </a:xfrm>
          <a:prstGeom prst="rect">
            <a:avLst/>
          </a:prstGeom>
        </p:spPr>
      </p:pic>
      <p:sp>
        <p:nvSpPr>
          <p:cNvPr id="3" name="AutoShape 4" descr="Imágenes de Medicos rurales libres de derechos | Depositphotos">
            <a:extLst>
              <a:ext uri="{FF2B5EF4-FFF2-40B4-BE49-F238E27FC236}">
                <a16:creationId xmlns:a16="http://schemas.microsoft.com/office/drawing/2014/main" id="{FA09D610-4DA8-4CF6-A143-ACC5841F6042}"/>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AutoShape 6" descr="Imágenes de Medicos rurales libres de derechos | Depositphotos">
            <a:extLst>
              <a:ext uri="{FF2B5EF4-FFF2-40B4-BE49-F238E27FC236}">
                <a16:creationId xmlns:a16="http://schemas.microsoft.com/office/drawing/2014/main" id="{38507907-180D-4B85-9D46-A03B16F57E4E}"/>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5" name="Imagen 4">
            <a:extLst>
              <a:ext uri="{FF2B5EF4-FFF2-40B4-BE49-F238E27FC236}">
                <a16:creationId xmlns:a16="http://schemas.microsoft.com/office/drawing/2014/main" id="{E55EEF29-6479-470D-B2F6-BE66FE0DFB59}"/>
              </a:ext>
            </a:extLst>
          </p:cNvPr>
          <p:cNvPicPr>
            <a:picLocks noChangeAspect="1"/>
          </p:cNvPicPr>
          <p:nvPr/>
        </p:nvPicPr>
        <p:blipFill>
          <a:blip r:embed="rId6"/>
          <a:stretch>
            <a:fillRect/>
          </a:stretch>
        </p:blipFill>
        <p:spPr>
          <a:xfrm>
            <a:off x="6108033" y="1049950"/>
            <a:ext cx="3086100" cy="2305495"/>
          </a:xfrm>
          <a:prstGeom prst="rect">
            <a:avLst/>
          </a:prstGeom>
        </p:spPr>
      </p:pic>
      <p:sp>
        <p:nvSpPr>
          <p:cNvPr id="19" name="CuadroTexto 18">
            <a:extLst>
              <a:ext uri="{FF2B5EF4-FFF2-40B4-BE49-F238E27FC236}">
                <a16:creationId xmlns:a16="http://schemas.microsoft.com/office/drawing/2014/main" id="{3EA6BC40-9314-41A9-87E4-91D8187C386F}"/>
              </a:ext>
            </a:extLst>
          </p:cNvPr>
          <p:cNvSpPr txBox="1"/>
          <p:nvPr/>
        </p:nvSpPr>
        <p:spPr>
          <a:xfrm>
            <a:off x="461036" y="742503"/>
            <a:ext cx="7261329" cy="369332"/>
          </a:xfrm>
          <a:prstGeom prst="rect">
            <a:avLst/>
          </a:prstGeom>
          <a:noFill/>
        </p:spPr>
        <p:txBody>
          <a:bodyPr wrap="square" rtlCol="0">
            <a:spAutoFit/>
          </a:bodyPr>
          <a:lstStyle/>
          <a:p>
            <a:r>
              <a:rPr lang="es-ES" sz="1800" b="1" dirty="0">
                <a:solidFill>
                  <a:srgbClr val="000078"/>
                </a:solidFill>
              </a:rPr>
              <a:t>5. El TSS en la atención sociosanitaria en el mundo rural</a:t>
            </a:r>
          </a:p>
        </p:txBody>
      </p:sp>
    </p:spTree>
    <p:extLst>
      <p:ext uri="{BB962C8B-B14F-4D97-AF65-F5344CB8AC3E}">
        <p14:creationId xmlns:p14="http://schemas.microsoft.com/office/powerpoint/2010/main" val="780892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336640-D267-468E-8963-1A5570BA41D7}"/>
              </a:ext>
            </a:extLst>
          </p:cNvPr>
          <p:cNvSpPr>
            <a:spLocks noGrp="1"/>
          </p:cNvSpPr>
          <p:nvPr>
            <p:ph type="title"/>
          </p:nvPr>
        </p:nvSpPr>
        <p:spPr>
          <a:xfrm>
            <a:off x="259817" y="598711"/>
            <a:ext cx="6310032" cy="384248"/>
          </a:xfrm>
          <a:solidFill>
            <a:schemeClr val="bg1"/>
          </a:solidFill>
        </p:spPr>
        <p:txBody>
          <a:bodyPr>
            <a:normAutofit/>
          </a:bodyPr>
          <a:lstStyle/>
          <a:p>
            <a:pPr algn="ctr"/>
            <a:r>
              <a:rPr lang="es-ES" sz="2100" b="1" dirty="0">
                <a:solidFill>
                  <a:srgbClr val="000078"/>
                </a:solidFill>
                <a:latin typeface="+mn-lt"/>
              </a:rPr>
              <a:t>ALGUNAS DEFINICIONES</a:t>
            </a:r>
          </a:p>
        </p:txBody>
      </p:sp>
      <p:sp>
        <p:nvSpPr>
          <p:cNvPr id="3" name="Rectángulo 2">
            <a:extLst>
              <a:ext uri="{FF2B5EF4-FFF2-40B4-BE49-F238E27FC236}">
                <a16:creationId xmlns:a16="http://schemas.microsoft.com/office/drawing/2014/main" id="{490C81F1-9820-4189-910F-3A4122777349}"/>
              </a:ext>
            </a:extLst>
          </p:cNvPr>
          <p:cNvSpPr/>
          <p:nvPr/>
        </p:nvSpPr>
        <p:spPr>
          <a:xfrm>
            <a:off x="409764" y="1002841"/>
            <a:ext cx="5753303" cy="1756699"/>
          </a:xfrm>
          <a:prstGeom prst="rect">
            <a:avLst/>
          </a:prstGeom>
        </p:spPr>
        <p:txBody>
          <a:bodyPr wrap="square">
            <a:spAutoFit/>
          </a:bodyPr>
          <a:lstStyle/>
          <a:p>
            <a:pPr indent="171450" algn="just" defTabSz="685800">
              <a:lnSpc>
                <a:spcPct val="107000"/>
              </a:lnSpc>
              <a:spcBef>
                <a:spcPts val="675"/>
              </a:spcBef>
              <a:spcAft>
                <a:spcPts val="675"/>
              </a:spcAft>
              <a:buClrTx/>
            </a:pPr>
            <a:r>
              <a:rPr lang="es-ES" sz="1000" b="1" kern="1200" dirty="0">
                <a:solidFill>
                  <a:srgbClr val="002060"/>
                </a:solidFill>
                <a:latin typeface="Arial" panose="020B0604020202020204" pitchFamily="34" charset="0"/>
                <a:ea typeface="Times New Roman" panose="02020603050405020304" pitchFamily="18" charset="0"/>
                <a:cs typeface="Arial" panose="020B0604020202020204" pitchFamily="34" charset="0"/>
              </a:rPr>
              <a:t>Medio rural</a:t>
            </a:r>
            <a:r>
              <a:rPr lang="es-ES" sz="1000" kern="1200" dirty="0">
                <a:solidFill>
                  <a:srgbClr val="002060"/>
                </a:solidFill>
                <a:latin typeface="Arial" panose="020B0604020202020204" pitchFamily="34" charset="0"/>
                <a:ea typeface="Times New Roman" panose="02020603050405020304" pitchFamily="18" charset="0"/>
                <a:cs typeface="Arial" panose="020B0604020202020204" pitchFamily="34" charset="0"/>
              </a:rPr>
              <a:t>: el espacio geográfico formado por la agregación de municipios o entidades locales menores definido por las administraciones competentes que posean una </a:t>
            </a:r>
            <a:r>
              <a:rPr lang="es-ES" sz="1000" b="1" kern="1200" dirty="0">
                <a:solidFill>
                  <a:srgbClr val="002060"/>
                </a:solidFill>
                <a:latin typeface="Arial" panose="020B0604020202020204" pitchFamily="34" charset="0"/>
                <a:ea typeface="Times New Roman" panose="02020603050405020304" pitchFamily="18" charset="0"/>
                <a:cs typeface="Arial" panose="020B0604020202020204" pitchFamily="34" charset="0"/>
              </a:rPr>
              <a:t>población inferior a 30.000 habitantes </a:t>
            </a:r>
            <a:r>
              <a:rPr lang="es-ES" sz="1000" kern="1200" dirty="0">
                <a:solidFill>
                  <a:srgbClr val="002060"/>
                </a:solidFill>
                <a:latin typeface="Arial" panose="020B0604020202020204" pitchFamily="34" charset="0"/>
                <a:ea typeface="Times New Roman" panose="02020603050405020304" pitchFamily="18" charset="0"/>
                <a:cs typeface="Arial" panose="020B0604020202020204" pitchFamily="34" charset="0"/>
              </a:rPr>
              <a:t>y una </a:t>
            </a:r>
            <a:r>
              <a:rPr lang="es-ES" sz="1000" b="1" kern="1200" dirty="0">
                <a:solidFill>
                  <a:srgbClr val="002060"/>
                </a:solidFill>
                <a:latin typeface="Arial" panose="020B0604020202020204" pitchFamily="34" charset="0"/>
                <a:ea typeface="Times New Roman" panose="02020603050405020304" pitchFamily="18" charset="0"/>
                <a:cs typeface="Arial" panose="020B0604020202020204" pitchFamily="34" charset="0"/>
              </a:rPr>
              <a:t>densidad inferior a los 100 habitantes </a:t>
            </a:r>
            <a:r>
              <a:rPr lang="es-ES" sz="1000" kern="1200" dirty="0">
                <a:solidFill>
                  <a:srgbClr val="002060"/>
                </a:solidFill>
                <a:latin typeface="Arial" panose="020B0604020202020204" pitchFamily="34" charset="0"/>
                <a:ea typeface="Times New Roman" panose="02020603050405020304" pitchFamily="18" charset="0"/>
                <a:cs typeface="Arial" panose="020B0604020202020204" pitchFamily="34" charset="0"/>
              </a:rPr>
              <a:t>por km2.</a:t>
            </a:r>
            <a:endParaRPr lang="es-ES" sz="1000" kern="12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indent="171450" algn="just" defTabSz="685800">
              <a:lnSpc>
                <a:spcPct val="107000"/>
              </a:lnSpc>
              <a:spcBef>
                <a:spcPts val="675"/>
              </a:spcBef>
              <a:spcAft>
                <a:spcPts val="675"/>
              </a:spcAft>
              <a:buClrTx/>
            </a:pPr>
            <a:r>
              <a:rPr lang="es-ES" sz="1000" b="1" kern="1200" dirty="0">
                <a:solidFill>
                  <a:srgbClr val="002060"/>
                </a:solidFill>
                <a:latin typeface="Arial" panose="020B0604020202020204" pitchFamily="34" charset="0"/>
                <a:ea typeface="Times New Roman" panose="02020603050405020304" pitchFamily="18" charset="0"/>
                <a:cs typeface="Arial" panose="020B0604020202020204" pitchFamily="34" charset="0"/>
              </a:rPr>
              <a:t>Zona rural: </a:t>
            </a:r>
            <a:r>
              <a:rPr lang="es-ES" sz="1000" kern="1200" dirty="0">
                <a:solidFill>
                  <a:srgbClr val="002060"/>
                </a:solidFill>
                <a:latin typeface="Arial" panose="020B0604020202020204" pitchFamily="34" charset="0"/>
                <a:ea typeface="Times New Roman" panose="02020603050405020304" pitchFamily="18" charset="0"/>
                <a:cs typeface="Arial" panose="020B0604020202020204" pitchFamily="34" charset="0"/>
              </a:rPr>
              <a:t>ámbito de aplicación de las medidas derivadas del Programa de Desarrollo Rural Sostenible regulado por esta Ley, de amplitud comarcal o </a:t>
            </a:r>
            <a:r>
              <a:rPr lang="es-ES" sz="1000" kern="1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subprovincial</a:t>
            </a:r>
            <a:r>
              <a:rPr lang="es-ES" sz="1000" kern="1200" dirty="0">
                <a:solidFill>
                  <a:srgbClr val="002060"/>
                </a:solidFill>
                <a:latin typeface="Arial" panose="020B0604020202020204" pitchFamily="34" charset="0"/>
                <a:ea typeface="Times New Roman" panose="02020603050405020304" pitchFamily="18" charset="0"/>
                <a:cs typeface="Arial" panose="020B0604020202020204" pitchFamily="34" charset="0"/>
              </a:rPr>
              <a:t>, delimitado y calificado por la Comunidad Autónoma competente.</a:t>
            </a:r>
            <a:endParaRPr lang="es-ES" sz="1000" kern="12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indent="171450" algn="just" defTabSz="685800">
              <a:lnSpc>
                <a:spcPct val="107000"/>
              </a:lnSpc>
              <a:spcBef>
                <a:spcPts val="675"/>
              </a:spcBef>
              <a:spcAft>
                <a:spcPts val="675"/>
              </a:spcAft>
              <a:buClrTx/>
            </a:pPr>
            <a:r>
              <a:rPr lang="es-ES" sz="1000" b="1" kern="1200" dirty="0">
                <a:solidFill>
                  <a:srgbClr val="002060"/>
                </a:solidFill>
                <a:latin typeface="Arial" panose="020B0604020202020204" pitchFamily="34" charset="0"/>
                <a:ea typeface="Times New Roman" panose="02020603050405020304" pitchFamily="18" charset="0"/>
                <a:cs typeface="Arial" panose="020B0604020202020204" pitchFamily="34" charset="0"/>
              </a:rPr>
              <a:t>Municipio rural de pequeño tamaño</a:t>
            </a:r>
            <a:r>
              <a:rPr lang="es-ES" sz="1000" kern="1200" dirty="0">
                <a:solidFill>
                  <a:srgbClr val="002060"/>
                </a:solidFill>
                <a:latin typeface="Arial" panose="020B0604020202020204" pitchFamily="34" charset="0"/>
                <a:ea typeface="Times New Roman" panose="02020603050405020304" pitchFamily="18" charset="0"/>
                <a:cs typeface="Arial" panose="020B0604020202020204" pitchFamily="34" charset="0"/>
              </a:rPr>
              <a:t>: el que posea una población residente </a:t>
            </a:r>
            <a:r>
              <a:rPr lang="es-ES" sz="1000" b="1" kern="1200" dirty="0">
                <a:solidFill>
                  <a:srgbClr val="002060"/>
                </a:solidFill>
                <a:latin typeface="Arial" panose="020B0604020202020204" pitchFamily="34" charset="0"/>
                <a:ea typeface="Times New Roman" panose="02020603050405020304" pitchFamily="18" charset="0"/>
                <a:cs typeface="Arial" panose="020B0604020202020204" pitchFamily="34" charset="0"/>
              </a:rPr>
              <a:t>inferior a los 5.000 habitantes </a:t>
            </a:r>
            <a:r>
              <a:rPr lang="es-ES" sz="1000" kern="1200" dirty="0">
                <a:solidFill>
                  <a:srgbClr val="002060"/>
                </a:solidFill>
                <a:latin typeface="Arial" panose="020B0604020202020204" pitchFamily="34" charset="0"/>
                <a:ea typeface="Times New Roman" panose="02020603050405020304" pitchFamily="18" charset="0"/>
                <a:cs typeface="Arial" panose="020B0604020202020204" pitchFamily="34" charset="0"/>
              </a:rPr>
              <a:t>y esté integrado en el medio rural.</a:t>
            </a:r>
            <a:endParaRPr lang="es-ES" sz="1000" kern="12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4" name="Rectángulo 3">
            <a:extLst>
              <a:ext uri="{FF2B5EF4-FFF2-40B4-BE49-F238E27FC236}">
                <a16:creationId xmlns:a16="http://schemas.microsoft.com/office/drawing/2014/main" id="{5D8D99AC-DAE0-4520-998A-79EBD3D9B748}"/>
              </a:ext>
            </a:extLst>
          </p:cNvPr>
          <p:cNvSpPr/>
          <p:nvPr/>
        </p:nvSpPr>
        <p:spPr>
          <a:xfrm>
            <a:off x="2093879" y="2778751"/>
            <a:ext cx="4180462" cy="233975"/>
          </a:xfrm>
          <a:prstGeom prst="rect">
            <a:avLst/>
          </a:prstGeom>
        </p:spPr>
        <p:txBody>
          <a:bodyPr wrap="square">
            <a:spAutoFit/>
          </a:bodyPr>
          <a:lstStyle/>
          <a:p>
            <a:pPr algn="just" defTabSz="685800">
              <a:lnSpc>
                <a:spcPct val="107000"/>
              </a:lnSpc>
              <a:spcBef>
                <a:spcPts val="150"/>
              </a:spcBef>
              <a:buClrTx/>
            </a:pPr>
            <a:r>
              <a:rPr lang="es-ES" sz="900" b="1" kern="1200" dirty="0">
                <a:solidFill>
                  <a:srgbClr val="002060"/>
                </a:solidFill>
                <a:latin typeface="Calibri" panose="020F0502020204030204"/>
                <a:ea typeface="Times New Roman" panose="02020603050405020304" pitchFamily="18" charset="0"/>
                <a:cs typeface="Times New Roman" panose="02020603050405020304" pitchFamily="18" charset="0"/>
              </a:rPr>
              <a:t>Ley 45/2007, de 13 de diciembre, para el desarrollo sostenible del medio rural.</a:t>
            </a:r>
          </a:p>
        </p:txBody>
      </p:sp>
      <p:pic>
        <p:nvPicPr>
          <p:cNvPr id="7" name="Imagen 6">
            <a:extLst>
              <a:ext uri="{FF2B5EF4-FFF2-40B4-BE49-F238E27FC236}">
                <a16:creationId xmlns:a16="http://schemas.microsoft.com/office/drawing/2014/main" id="{595F1D1B-4E84-49D9-A6B8-A6BEC4B0AE03}"/>
              </a:ext>
            </a:extLst>
          </p:cNvPr>
          <p:cNvPicPr>
            <a:picLocks noChangeAspect="1"/>
          </p:cNvPicPr>
          <p:nvPr/>
        </p:nvPicPr>
        <p:blipFill>
          <a:blip r:embed="rId3"/>
          <a:stretch>
            <a:fillRect/>
          </a:stretch>
        </p:blipFill>
        <p:spPr>
          <a:xfrm>
            <a:off x="6274339" y="664873"/>
            <a:ext cx="2786320" cy="1832249"/>
          </a:xfrm>
          <a:prstGeom prst="rect">
            <a:avLst/>
          </a:prstGeom>
        </p:spPr>
      </p:pic>
      <p:sp>
        <p:nvSpPr>
          <p:cNvPr id="6" name="CuadroTexto 5">
            <a:extLst>
              <a:ext uri="{FF2B5EF4-FFF2-40B4-BE49-F238E27FC236}">
                <a16:creationId xmlns:a16="http://schemas.microsoft.com/office/drawing/2014/main" id="{7231799E-6DC8-4A2E-91A9-C5C2933938A4}"/>
              </a:ext>
            </a:extLst>
          </p:cNvPr>
          <p:cNvSpPr txBox="1"/>
          <p:nvPr/>
        </p:nvSpPr>
        <p:spPr>
          <a:xfrm>
            <a:off x="27169" y="4425613"/>
            <a:ext cx="9116831" cy="715581"/>
          </a:xfrm>
          <a:prstGeom prst="rect">
            <a:avLst/>
          </a:prstGeom>
          <a:solidFill>
            <a:schemeClr val="bg1"/>
          </a:solidFill>
        </p:spPr>
        <p:txBody>
          <a:bodyPr wrap="square" rtlCol="0">
            <a:spAutoFit/>
          </a:bodyPr>
          <a:lstStyle/>
          <a:p>
            <a:pPr defTabSz="685800">
              <a:buClrTx/>
            </a:pPr>
            <a:endParaRPr lang="es-ES" sz="1350" kern="1200" dirty="0">
              <a:solidFill>
                <a:prstClr val="black"/>
              </a:solidFill>
              <a:latin typeface="Calibri" panose="020F0502020204030204"/>
            </a:endParaRPr>
          </a:p>
          <a:p>
            <a:pPr defTabSz="685800">
              <a:buClrTx/>
            </a:pPr>
            <a:endParaRPr lang="es-ES" sz="1350" kern="1200" dirty="0">
              <a:solidFill>
                <a:prstClr val="black"/>
              </a:solidFill>
              <a:latin typeface="Calibri" panose="020F0502020204030204"/>
            </a:endParaRPr>
          </a:p>
          <a:p>
            <a:pPr defTabSz="685800">
              <a:buClrTx/>
            </a:pPr>
            <a:endParaRPr lang="es-ES" sz="1350" kern="1200" dirty="0">
              <a:solidFill>
                <a:prstClr val="black"/>
              </a:solidFill>
              <a:latin typeface="Calibri" panose="020F0502020204030204"/>
            </a:endParaRPr>
          </a:p>
        </p:txBody>
      </p:sp>
      <p:pic>
        <p:nvPicPr>
          <p:cNvPr id="8" name="Imagen 7">
            <a:extLst>
              <a:ext uri="{FF2B5EF4-FFF2-40B4-BE49-F238E27FC236}">
                <a16:creationId xmlns:a16="http://schemas.microsoft.com/office/drawing/2014/main" id="{4141AA4B-C7F6-42C6-BCDD-C506D90EDB85}"/>
              </a:ext>
            </a:extLst>
          </p:cNvPr>
          <p:cNvPicPr>
            <a:picLocks noChangeAspect="1"/>
          </p:cNvPicPr>
          <p:nvPr/>
        </p:nvPicPr>
        <p:blipFill>
          <a:blip r:embed="rId4"/>
          <a:stretch>
            <a:fillRect/>
          </a:stretch>
        </p:blipFill>
        <p:spPr>
          <a:xfrm>
            <a:off x="6003016" y="2591216"/>
            <a:ext cx="3113815" cy="2201827"/>
          </a:xfrm>
          <a:prstGeom prst="rect">
            <a:avLst/>
          </a:prstGeom>
        </p:spPr>
      </p:pic>
      <p:sp>
        <p:nvSpPr>
          <p:cNvPr id="5" name="Rectángulo 4">
            <a:extLst>
              <a:ext uri="{FF2B5EF4-FFF2-40B4-BE49-F238E27FC236}">
                <a16:creationId xmlns:a16="http://schemas.microsoft.com/office/drawing/2014/main" id="{7C82C69A-3CE5-4420-B2AD-CB622D7E0213}"/>
              </a:ext>
            </a:extLst>
          </p:cNvPr>
          <p:cNvSpPr/>
          <p:nvPr/>
        </p:nvSpPr>
        <p:spPr>
          <a:xfrm>
            <a:off x="597445" y="3078888"/>
            <a:ext cx="5032742" cy="1501821"/>
          </a:xfrm>
          <a:prstGeom prst="rect">
            <a:avLst/>
          </a:prstGeom>
          <a:solidFill>
            <a:schemeClr val="accent2">
              <a:lumMod val="60000"/>
              <a:lumOff val="40000"/>
            </a:schemeClr>
          </a:solidFill>
        </p:spPr>
        <p:txBody>
          <a:bodyPr wrap="square">
            <a:spAutoFit/>
          </a:bodyPr>
          <a:lstStyle/>
          <a:p>
            <a:pPr defTabSz="685800">
              <a:lnSpc>
                <a:spcPct val="107000"/>
              </a:lnSpc>
              <a:spcAft>
                <a:spcPts val="600"/>
              </a:spcAft>
              <a:buClrTx/>
            </a:pPr>
            <a:r>
              <a:rPr lang="es-ES" sz="1350" kern="1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El CSIC establece otra clasificación:</a:t>
            </a:r>
          </a:p>
          <a:p>
            <a:pPr marL="214313" indent="-214313" defTabSz="685800">
              <a:lnSpc>
                <a:spcPct val="107000"/>
              </a:lnSpc>
              <a:spcAft>
                <a:spcPts val="600"/>
              </a:spcAft>
              <a:buClrTx/>
              <a:buFont typeface="Arial" panose="020B0604020202020204" pitchFamily="34" charset="0"/>
              <a:buChar char="•"/>
            </a:pPr>
            <a:r>
              <a:rPr lang="es-ES" sz="1350" b="1" kern="1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Población rural: </a:t>
            </a:r>
            <a:r>
              <a:rPr lang="es-ES" sz="1350" kern="1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municipios menores de 2.000 habitantes</a:t>
            </a:r>
          </a:p>
          <a:p>
            <a:pPr marL="214313" indent="-214313" defTabSz="685800">
              <a:lnSpc>
                <a:spcPct val="107000"/>
              </a:lnSpc>
              <a:spcAft>
                <a:spcPts val="600"/>
              </a:spcAft>
              <a:buClrTx/>
              <a:buFont typeface="Arial" panose="020B0604020202020204" pitchFamily="34" charset="0"/>
              <a:buChar char="•"/>
            </a:pPr>
            <a:r>
              <a:rPr lang="es-ES" sz="1350" b="1" kern="1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Población intermedia: </a:t>
            </a:r>
            <a:r>
              <a:rPr lang="es-ES" sz="1350" kern="1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municipios entre 2.001 a 10.000 habitantes</a:t>
            </a:r>
          </a:p>
          <a:p>
            <a:pPr marL="214313" indent="-214313" defTabSz="685800">
              <a:lnSpc>
                <a:spcPct val="107000"/>
              </a:lnSpc>
              <a:spcAft>
                <a:spcPts val="600"/>
              </a:spcAft>
              <a:buClrTx/>
              <a:buFont typeface="Arial" panose="020B0604020202020204" pitchFamily="34" charset="0"/>
              <a:buChar char="•"/>
            </a:pPr>
            <a:r>
              <a:rPr lang="es-ES" sz="1350" b="1" kern="1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Población urbana: </a:t>
            </a:r>
            <a:r>
              <a:rPr lang="es-ES" sz="1350" kern="1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municipios mayores de 10.000 habitantes</a:t>
            </a:r>
          </a:p>
          <a:p>
            <a:pPr algn="r" defTabSz="685800">
              <a:lnSpc>
                <a:spcPct val="107000"/>
              </a:lnSpc>
              <a:spcAft>
                <a:spcPts val="600"/>
              </a:spcAft>
              <a:buClrTx/>
            </a:pPr>
            <a:r>
              <a:rPr lang="es-ES" sz="1350" b="1" kern="1200" dirty="0">
                <a:solidFill>
                  <a:prstClr val="black"/>
                </a:solidFill>
                <a:latin typeface="Calibri" panose="020F0502020204030204"/>
                <a:hlinkClick r:id="rId5"/>
              </a:rPr>
              <a:t>envejecimientoenred.csic.es</a:t>
            </a:r>
            <a:endParaRPr lang="es-ES" sz="1350" b="1" kern="1200" dirty="0">
              <a:solidFill>
                <a:prstClr val="black"/>
              </a:solidFill>
              <a:latin typeface="Calibri" panose="020F0502020204030204"/>
            </a:endParaRPr>
          </a:p>
        </p:txBody>
      </p:sp>
      <p:pic>
        <p:nvPicPr>
          <p:cNvPr id="9" name="Imagen 8">
            <a:extLst>
              <a:ext uri="{FF2B5EF4-FFF2-40B4-BE49-F238E27FC236}">
                <a16:creationId xmlns:a16="http://schemas.microsoft.com/office/drawing/2014/main" id="{A3FDCB7E-C2A0-4A19-8668-3647717A9F6B}"/>
              </a:ext>
            </a:extLst>
          </p:cNvPr>
          <p:cNvPicPr>
            <a:picLocks noChangeAspect="1"/>
          </p:cNvPicPr>
          <p:nvPr/>
        </p:nvPicPr>
        <p:blipFill>
          <a:blip r:embed="rId6"/>
          <a:stretch>
            <a:fillRect/>
          </a:stretch>
        </p:blipFill>
        <p:spPr>
          <a:xfrm>
            <a:off x="0" y="0"/>
            <a:ext cx="9144000" cy="570779"/>
          </a:xfrm>
          <a:prstGeom prst="rect">
            <a:avLst/>
          </a:prstGeom>
        </p:spPr>
      </p:pic>
    </p:spTree>
    <p:extLst>
      <p:ext uri="{BB962C8B-B14F-4D97-AF65-F5344CB8AC3E}">
        <p14:creationId xmlns:p14="http://schemas.microsoft.com/office/powerpoint/2010/main" val="3357954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Mapa de España con las áreas rurales señaladas">
            <a:extLst>
              <a:ext uri="{FF2B5EF4-FFF2-40B4-BE49-F238E27FC236}">
                <a16:creationId xmlns:a16="http://schemas.microsoft.com/office/drawing/2014/main" id="{C1299531-3A58-4E71-9B2D-856C6C07B54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6185" y="126362"/>
            <a:ext cx="3655219" cy="2429351"/>
          </a:xfrm>
          <a:prstGeom prst="rect">
            <a:avLst/>
          </a:prstGeom>
          <a:noFill/>
          <a:ln>
            <a:noFill/>
          </a:ln>
        </p:spPr>
      </p:pic>
      <p:graphicFrame>
        <p:nvGraphicFramePr>
          <p:cNvPr id="11" name="Gráfico 10">
            <a:extLst>
              <a:ext uri="{FF2B5EF4-FFF2-40B4-BE49-F238E27FC236}">
                <a16:creationId xmlns:a16="http://schemas.microsoft.com/office/drawing/2014/main" id="{18145FC4-B9A4-4F77-8A65-0914F0955963}"/>
              </a:ext>
            </a:extLst>
          </p:cNvPr>
          <p:cNvGraphicFramePr/>
          <p:nvPr>
            <p:extLst>
              <p:ext uri="{D42A27DB-BD31-4B8C-83A1-F6EECF244321}">
                <p14:modId xmlns:p14="http://schemas.microsoft.com/office/powerpoint/2010/main" val="2204491677"/>
              </p:ext>
            </p:extLst>
          </p:nvPr>
        </p:nvGraphicFramePr>
        <p:xfrm>
          <a:off x="4353791" y="132539"/>
          <a:ext cx="6105005" cy="45906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Tabla 9">
            <a:extLst>
              <a:ext uri="{FF2B5EF4-FFF2-40B4-BE49-F238E27FC236}">
                <a16:creationId xmlns:a16="http://schemas.microsoft.com/office/drawing/2014/main" id="{56821797-01B3-4085-9392-083A0BE39CE4}"/>
              </a:ext>
            </a:extLst>
          </p:cNvPr>
          <p:cNvGraphicFramePr>
            <a:graphicFrameLocks noGrp="1"/>
          </p:cNvGraphicFramePr>
          <p:nvPr>
            <p:extLst>
              <p:ext uri="{D42A27DB-BD31-4B8C-83A1-F6EECF244321}">
                <p14:modId xmlns:p14="http://schemas.microsoft.com/office/powerpoint/2010/main" val="865229678"/>
              </p:ext>
            </p:extLst>
          </p:nvPr>
        </p:nvGraphicFramePr>
        <p:xfrm>
          <a:off x="136526" y="2637264"/>
          <a:ext cx="4217265" cy="1701520"/>
        </p:xfrm>
        <a:graphic>
          <a:graphicData uri="http://schemas.openxmlformats.org/drawingml/2006/table">
            <a:tbl>
              <a:tblPr firstRow="1" firstCol="1" bandRow="1">
                <a:tableStyleId>{5C22544A-7EE6-4342-B048-85BDC9FD1C3A}</a:tableStyleId>
              </a:tblPr>
              <a:tblGrid>
                <a:gridCol w="519611">
                  <a:extLst>
                    <a:ext uri="{9D8B030D-6E8A-4147-A177-3AD203B41FA5}">
                      <a16:colId xmlns:a16="http://schemas.microsoft.com/office/drawing/2014/main" val="406219788"/>
                    </a:ext>
                  </a:extLst>
                </a:gridCol>
                <a:gridCol w="983673">
                  <a:extLst>
                    <a:ext uri="{9D8B030D-6E8A-4147-A177-3AD203B41FA5}">
                      <a16:colId xmlns:a16="http://schemas.microsoft.com/office/drawing/2014/main" val="2357480020"/>
                    </a:ext>
                  </a:extLst>
                </a:gridCol>
                <a:gridCol w="770523">
                  <a:extLst>
                    <a:ext uri="{9D8B030D-6E8A-4147-A177-3AD203B41FA5}">
                      <a16:colId xmlns:a16="http://schemas.microsoft.com/office/drawing/2014/main" val="549634113"/>
                    </a:ext>
                  </a:extLst>
                </a:gridCol>
                <a:gridCol w="729078">
                  <a:extLst>
                    <a:ext uri="{9D8B030D-6E8A-4147-A177-3AD203B41FA5}">
                      <a16:colId xmlns:a16="http://schemas.microsoft.com/office/drawing/2014/main" val="606802961"/>
                    </a:ext>
                  </a:extLst>
                </a:gridCol>
                <a:gridCol w="566561">
                  <a:extLst>
                    <a:ext uri="{9D8B030D-6E8A-4147-A177-3AD203B41FA5}">
                      <a16:colId xmlns:a16="http://schemas.microsoft.com/office/drawing/2014/main" val="2317521382"/>
                    </a:ext>
                  </a:extLst>
                </a:gridCol>
                <a:gridCol w="647819">
                  <a:extLst>
                    <a:ext uri="{9D8B030D-6E8A-4147-A177-3AD203B41FA5}">
                      <a16:colId xmlns:a16="http://schemas.microsoft.com/office/drawing/2014/main" val="458152984"/>
                    </a:ext>
                  </a:extLst>
                </a:gridCol>
              </a:tblGrid>
              <a:tr h="182880">
                <a:tc gridSpan="6">
                  <a:txBody>
                    <a:bodyPr/>
                    <a:lstStyle/>
                    <a:p>
                      <a:pPr algn="ctr" fontAlgn="base"/>
                      <a:r>
                        <a:rPr lang="es-ES" sz="1200" dirty="0">
                          <a:effectLst/>
                        </a:rPr>
                        <a:t>POBLACION ESPAÑOLA SEGÚN TIPO DE MUNICIPIO. 2020</a:t>
                      </a:r>
                      <a:endParaRPr lang="es-E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488206634"/>
                  </a:ext>
                </a:extLst>
              </a:tr>
              <a:tr h="359858">
                <a:tc gridSpan="2">
                  <a:txBody>
                    <a:bodyPr/>
                    <a:lstStyle/>
                    <a:p>
                      <a:pPr algn="just" fontAlgn="base"/>
                      <a:r>
                        <a:rPr lang="es-ES" sz="1100" dirty="0">
                          <a:effectLst/>
                        </a:rPr>
                        <a:t>Tipo de municipio</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hMerge="1">
                  <a:txBody>
                    <a:bodyPr/>
                    <a:lstStyle/>
                    <a:p>
                      <a:endParaRPr lang="es-ES"/>
                    </a:p>
                  </a:txBody>
                  <a:tcPr/>
                </a:tc>
                <a:tc>
                  <a:txBody>
                    <a:bodyPr/>
                    <a:lstStyle/>
                    <a:p>
                      <a:pPr algn="ctr" fontAlgn="base"/>
                      <a:r>
                        <a:rPr lang="es-ES" sz="1100" b="1">
                          <a:effectLst/>
                        </a:rPr>
                        <a:t>Población</a:t>
                      </a:r>
                      <a:endParaRPr lang="es-ES"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fontAlgn="base"/>
                      <a:r>
                        <a:rPr lang="es-ES" sz="1100" b="1">
                          <a:effectLst/>
                        </a:rPr>
                        <a:t>Nº municipios</a:t>
                      </a:r>
                      <a:endParaRPr lang="es-ES"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fontAlgn="base"/>
                      <a:r>
                        <a:rPr lang="es-ES" sz="1100" b="1">
                          <a:effectLst/>
                        </a:rPr>
                        <a:t>Supeerficie km</a:t>
                      </a:r>
                      <a:r>
                        <a:rPr lang="es-ES" sz="1100" b="1" baseline="30000">
                          <a:effectLst/>
                        </a:rPr>
                        <a:t>2</a:t>
                      </a:r>
                      <a:endParaRPr lang="es-ES"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fontAlgn="base"/>
                      <a:r>
                        <a:rPr lang="es-ES" sz="800" b="1" dirty="0">
                          <a:effectLst/>
                        </a:rPr>
                        <a:t>Densidad hab/km</a:t>
                      </a:r>
                      <a:r>
                        <a:rPr lang="es-ES" sz="800" b="1" baseline="30000" dirty="0">
                          <a:effectLst/>
                        </a:rPr>
                        <a:t>2</a:t>
                      </a:r>
                      <a:endParaRPr lang="es-ES" sz="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3401022201"/>
                  </a:ext>
                </a:extLst>
              </a:tr>
              <a:tr h="203144">
                <a:tc rowSpan="3">
                  <a:txBody>
                    <a:bodyPr/>
                    <a:lstStyle/>
                    <a:p>
                      <a:pPr algn="just" fontAlgn="base"/>
                      <a:endParaRPr lang="es-ES" sz="1100" dirty="0">
                        <a:effectLst/>
                      </a:endParaRPr>
                    </a:p>
                    <a:p>
                      <a:pPr algn="just" fontAlgn="base"/>
                      <a:r>
                        <a:rPr lang="es-ES" sz="1100" dirty="0">
                          <a:effectLst/>
                        </a:rPr>
                        <a:t>RURAL</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r" fontAlgn="base"/>
                      <a:r>
                        <a:rPr lang="es-ES" sz="1100" b="1" dirty="0">
                          <a:effectLst/>
                        </a:rPr>
                        <a:t>&lt; 5.000 hab.</a:t>
                      </a:r>
                      <a:endParaRPr lang="es-ES"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r" fontAlgn="base"/>
                      <a:r>
                        <a:rPr lang="es-ES" sz="1100" dirty="0">
                          <a:effectLst/>
                        </a:rPr>
                        <a:t>4.470.771</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r" fontAlgn="base"/>
                      <a:r>
                        <a:rPr lang="es-ES" sz="1100" b="1" dirty="0">
                          <a:solidFill>
                            <a:schemeClr val="accent5">
                              <a:lumMod val="50000"/>
                            </a:schemeClr>
                          </a:solidFill>
                          <a:effectLst/>
                        </a:rPr>
                        <a:t>6.352</a:t>
                      </a:r>
                      <a:endParaRPr lang="es-ES" sz="1100" b="1" dirty="0">
                        <a:solidFill>
                          <a:schemeClr val="accent5">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r" fontAlgn="base"/>
                      <a:r>
                        <a:rPr lang="es-ES" sz="1100" dirty="0">
                          <a:effectLst/>
                        </a:rPr>
                        <a:t>349.965</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r" fontAlgn="base"/>
                      <a:r>
                        <a:rPr lang="es-ES" sz="1050" b="1" dirty="0">
                          <a:effectLst/>
                        </a:rPr>
                        <a:t>12,8</a:t>
                      </a:r>
                      <a:endParaRPr lang="es-ES" sz="105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468410665"/>
                  </a:ext>
                </a:extLst>
              </a:tr>
              <a:tr h="203144">
                <a:tc vMerge="1">
                  <a:txBody>
                    <a:bodyPr/>
                    <a:lstStyle/>
                    <a:p>
                      <a:endParaRPr lang="es-ES"/>
                    </a:p>
                  </a:txBody>
                  <a:tcPr/>
                </a:tc>
                <a:tc>
                  <a:txBody>
                    <a:bodyPr/>
                    <a:lstStyle/>
                    <a:p>
                      <a:pPr algn="r" fontAlgn="base"/>
                      <a:r>
                        <a:rPr lang="es-ES" sz="1100" b="1" dirty="0">
                          <a:effectLst/>
                        </a:rPr>
                        <a:t>5.000 a 30.000</a:t>
                      </a:r>
                      <a:endParaRPr lang="es-ES"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r" fontAlgn="base"/>
                      <a:r>
                        <a:rPr lang="es-ES" sz="1100" dirty="0">
                          <a:effectLst/>
                        </a:rPr>
                        <a:t>3.068.158</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r" fontAlgn="base"/>
                      <a:r>
                        <a:rPr lang="es-ES" sz="1100" b="1" dirty="0">
                          <a:solidFill>
                            <a:schemeClr val="accent5">
                              <a:lumMod val="50000"/>
                            </a:schemeClr>
                          </a:solidFill>
                          <a:effectLst/>
                        </a:rPr>
                        <a:t>319</a:t>
                      </a:r>
                      <a:endParaRPr lang="es-ES" sz="1100" b="1" dirty="0">
                        <a:solidFill>
                          <a:schemeClr val="accent5">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r" fontAlgn="base"/>
                      <a:r>
                        <a:rPr lang="es-ES" sz="1100" dirty="0">
                          <a:effectLst/>
                        </a:rPr>
                        <a:t>74.255</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r" fontAlgn="base"/>
                      <a:r>
                        <a:rPr lang="es-ES" sz="1050" b="1" dirty="0">
                          <a:effectLst/>
                        </a:rPr>
                        <a:t>41,3</a:t>
                      </a:r>
                      <a:endParaRPr lang="es-ES" sz="105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052200212"/>
                  </a:ext>
                </a:extLst>
              </a:tr>
              <a:tr h="203144">
                <a:tc vMerge="1">
                  <a:txBody>
                    <a:bodyPr/>
                    <a:lstStyle/>
                    <a:p>
                      <a:endParaRPr lang="es-ES"/>
                    </a:p>
                  </a:txBody>
                  <a:tcPr/>
                </a:tc>
                <a:tc>
                  <a:txBody>
                    <a:bodyPr/>
                    <a:lstStyle/>
                    <a:p>
                      <a:pPr algn="r" fontAlgn="base"/>
                      <a:r>
                        <a:rPr lang="es-ES" sz="1100" b="1" dirty="0">
                          <a:effectLst/>
                        </a:rPr>
                        <a:t>Total rural</a:t>
                      </a:r>
                      <a:endParaRPr lang="es-ES"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r" fontAlgn="base"/>
                      <a:r>
                        <a:rPr lang="es-ES" sz="1200" b="1" dirty="0">
                          <a:solidFill>
                            <a:schemeClr val="accent5">
                              <a:lumMod val="50000"/>
                            </a:schemeClr>
                          </a:solidFill>
                          <a:effectLst/>
                        </a:rPr>
                        <a:t>7.538.929</a:t>
                      </a:r>
                      <a:endParaRPr lang="es-ES" sz="1200" b="1" dirty="0">
                        <a:solidFill>
                          <a:schemeClr val="accent5">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r" fontAlgn="base"/>
                      <a:r>
                        <a:rPr lang="es-ES" sz="1100" b="1" dirty="0">
                          <a:solidFill>
                            <a:schemeClr val="accent5">
                              <a:lumMod val="50000"/>
                            </a:schemeClr>
                          </a:solidFill>
                          <a:effectLst/>
                        </a:rPr>
                        <a:t>6.671</a:t>
                      </a:r>
                      <a:endParaRPr lang="es-ES" sz="1100" b="1" dirty="0">
                        <a:solidFill>
                          <a:schemeClr val="accent5">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r" fontAlgn="base"/>
                      <a:r>
                        <a:rPr lang="es-ES" sz="1100">
                          <a:effectLst/>
                        </a:rPr>
                        <a:t>424.220</a:t>
                      </a:r>
                      <a:endParaRPr lang="es-E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r" fontAlgn="base"/>
                      <a:r>
                        <a:rPr lang="es-ES" sz="1050" b="1" dirty="0">
                          <a:effectLst/>
                        </a:rPr>
                        <a:t>17,8</a:t>
                      </a:r>
                      <a:endParaRPr lang="es-ES" sz="105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827736827"/>
                  </a:ext>
                </a:extLst>
              </a:tr>
              <a:tr h="203144">
                <a:tc gridSpan="2">
                  <a:txBody>
                    <a:bodyPr/>
                    <a:lstStyle/>
                    <a:p>
                      <a:pPr algn="just" fontAlgn="base"/>
                      <a:r>
                        <a:rPr lang="es-ES" sz="1100">
                          <a:effectLst/>
                        </a:rPr>
                        <a:t>Municipios urbanos</a:t>
                      </a:r>
                      <a:endParaRPr lang="es-E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hMerge="1">
                  <a:txBody>
                    <a:bodyPr/>
                    <a:lstStyle/>
                    <a:p>
                      <a:endParaRPr lang="es-ES"/>
                    </a:p>
                  </a:txBody>
                  <a:tcPr/>
                </a:tc>
                <a:tc>
                  <a:txBody>
                    <a:bodyPr/>
                    <a:lstStyle/>
                    <a:p>
                      <a:pPr algn="r" fontAlgn="base"/>
                      <a:r>
                        <a:rPr lang="es-ES" sz="1100">
                          <a:effectLst/>
                        </a:rPr>
                        <a:t>39.911.866</a:t>
                      </a:r>
                      <a:endParaRPr lang="es-E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r" fontAlgn="base"/>
                      <a:r>
                        <a:rPr lang="es-ES" sz="1100" b="1" dirty="0">
                          <a:solidFill>
                            <a:schemeClr val="accent5">
                              <a:lumMod val="50000"/>
                            </a:schemeClr>
                          </a:solidFill>
                          <a:effectLst/>
                        </a:rPr>
                        <a:t>1.460</a:t>
                      </a:r>
                      <a:endParaRPr lang="es-ES" sz="1100" b="1" dirty="0">
                        <a:solidFill>
                          <a:schemeClr val="accent5">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r" fontAlgn="base"/>
                      <a:r>
                        <a:rPr lang="es-ES" sz="1100">
                          <a:effectLst/>
                        </a:rPr>
                        <a:t>80.525</a:t>
                      </a:r>
                      <a:endParaRPr lang="es-E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r" fontAlgn="base"/>
                      <a:r>
                        <a:rPr lang="es-ES" sz="1050" b="1" dirty="0">
                          <a:effectLst/>
                        </a:rPr>
                        <a:t>495,6</a:t>
                      </a:r>
                      <a:endParaRPr lang="es-ES" sz="105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578530872"/>
                  </a:ext>
                </a:extLst>
              </a:tr>
              <a:tr h="203144">
                <a:tc gridSpan="2">
                  <a:txBody>
                    <a:bodyPr/>
                    <a:lstStyle/>
                    <a:p>
                      <a:pPr algn="just" fontAlgn="base"/>
                      <a:r>
                        <a:rPr lang="es-ES" sz="1100">
                          <a:effectLst/>
                        </a:rPr>
                        <a:t>Total España</a:t>
                      </a:r>
                      <a:endParaRPr lang="es-E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hMerge="1">
                  <a:txBody>
                    <a:bodyPr/>
                    <a:lstStyle/>
                    <a:p>
                      <a:endParaRPr lang="es-ES"/>
                    </a:p>
                  </a:txBody>
                  <a:tcPr/>
                </a:tc>
                <a:tc>
                  <a:txBody>
                    <a:bodyPr/>
                    <a:lstStyle/>
                    <a:p>
                      <a:pPr algn="r" fontAlgn="base"/>
                      <a:r>
                        <a:rPr lang="es-ES" sz="1100">
                          <a:effectLst/>
                        </a:rPr>
                        <a:t>47.450.795</a:t>
                      </a:r>
                      <a:endParaRPr lang="es-E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r" fontAlgn="base"/>
                      <a:r>
                        <a:rPr lang="es-ES" sz="1100" b="1" dirty="0">
                          <a:solidFill>
                            <a:schemeClr val="accent5">
                              <a:lumMod val="50000"/>
                            </a:schemeClr>
                          </a:solidFill>
                          <a:effectLst/>
                        </a:rPr>
                        <a:t>8.131</a:t>
                      </a:r>
                      <a:endParaRPr lang="es-ES" sz="1100" b="1" dirty="0">
                        <a:solidFill>
                          <a:schemeClr val="accent5">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r" fontAlgn="base"/>
                      <a:r>
                        <a:rPr lang="es-ES" sz="1100" dirty="0">
                          <a:effectLst/>
                        </a:rPr>
                        <a:t>504.745</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r" fontAlgn="base"/>
                      <a:r>
                        <a:rPr lang="es-ES" sz="1050" b="1" dirty="0">
                          <a:effectLst/>
                        </a:rPr>
                        <a:t>94,0</a:t>
                      </a:r>
                      <a:endParaRPr lang="es-ES" sz="105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921775718"/>
                  </a:ext>
                </a:extLst>
              </a:tr>
            </a:tbl>
          </a:graphicData>
        </a:graphic>
      </p:graphicFrame>
      <p:sp>
        <p:nvSpPr>
          <p:cNvPr id="14" name="Rectángulo 13">
            <a:extLst>
              <a:ext uri="{FF2B5EF4-FFF2-40B4-BE49-F238E27FC236}">
                <a16:creationId xmlns:a16="http://schemas.microsoft.com/office/drawing/2014/main" id="{D9C23E65-6430-4486-8D65-9C68AD0C4DEC}"/>
              </a:ext>
            </a:extLst>
          </p:cNvPr>
          <p:cNvSpPr/>
          <p:nvPr/>
        </p:nvSpPr>
        <p:spPr>
          <a:xfrm>
            <a:off x="872899" y="4358784"/>
            <a:ext cx="4572000" cy="230832"/>
          </a:xfrm>
          <a:prstGeom prst="rect">
            <a:avLst/>
          </a:prstGeom>
        </p:spPr>
        <p:txBody>
          <a:bodyPr>
            <a:spAutoFit/>
          </a:bodyPr>
          <a:lstStyle/>
          <a:p>
            <a:r>
              <a:rPr lang="es-ES" sz="900" dirty="0"/>
              <a:t>Fuente: </a:t>
            </a:r>
            <a:r>
              <a:rPr lang="es-ES" sz="900" dirty="0" err="1"/>
              <a:t>Agroinfo</a:t>
            </a:r>
            <a:r>
              <a:rPr lang="es-ES" sz="900" dirty="0"/>
              <a:t>, </a:t>
            </a:r>
            <a:r>
              <a:rPr lang="es-ES" sz="900" dirty="0" err="1"/>
              <a:t>nº</a:t>
            </a:r>
            <a:r>
              <a:rPr lang="es-ES" sz="900" dirty="0"/>
              <a:t> 31 (2021). Demografía de la población rural en 2020 </a:t>
            </a:r>
          </a:p>
        </p:txBody>
      </p:sp>
      <p:sp>
        <p:nvSpPr>
          <p:cNvPr id="4" name="Rectángulo: esquinas redondeadas 3">
            <a:extLst>
              <a:ext uri="{FF2B5EF4-FFF2-40B4-BE49-F238E27FC236}">
                <a16:creationId xmlns:a16="http://schemas.microsoft.com/office/drawing/2014/main" id="{1FE08DE8-EF49-4A59-AB34-C6C37B941CC8}"/>
              </a:ext>
            </a:extLst>
          </p:cNvPr>
          <p:cNvSpPr/>
          <p:nvPr/>
        </p:nvSpPr>
        <p:spPr>
          <a:xfrm>
            <a:off x="0" y="4629617"/>
            <a:ext cx="9005104" cy="49965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ES" sz="1050"/>
          </a:p>
        </p:txBody>
      </p:sp>
      <p:sp>
        <p:nvSpPr>
          <p:cNvPr id="12" name="Rectángulo 11">
            <a:extLst>
              <a:ext uri="{FF2B5EF4-FFF2-40B4-BE49-F238E27FC236}">
                <a16:creationId xmlns:a16="http://schemas.microsoft.com/office/drawing/2014/main" id="{7992422F-7DA1-4062-AAB7-DCB61D278D01}"/>
              </a:ext>
            </a:extLst>
          </p:cNvPr>
          <p:cNvSpPr/>
          <p:nvPr/>
        </p:nvSpPr>
        <p:spPr>
          <a:xfrm>
            <a:off x="5057590" y="4671695"/>
            <a:ext cx="3573288" cy="369332"/>
          </a:xfrm>
          <a:prstGeom prst="rect">
            <a:avLst/>
          </a:prstGeom>
        </p:spPr>
        <p:txBody>
          <a:bodyPr wrap="square">
            <a:spAutoFit/>
          </a:bodyPr>
          <a:lstStyle/>
          <a:p>
            <a:pPr algn="ctr"/>
            <a:r>
              <a:rPr lang="es-ES" sz="900" dirty="0"/>
              <a:t>Fuente: </a:t>
            </a:r>
            <a:r>
              <a:rPr lang="es-ES" sz="900" dirty="0" err="1"/>
              <a:t>Agroinfo</a:t>
            </a:r>
            <a:r>
              <a:rPr lang="es-ES" sz="900" dirty="0"/>
              <a:t>, </a:t>
            </a:r>
            <a:r>
              <a:rPr lang="es-ES" sz="900" dirty="0" err="1"/>
              <a:t>nº</a:t>
            </a:r>
            <a:r>
              <a:rPr lang="es-ES" sz="900" dirty="0"/>
              <a:t> 31 (2021). Demografía de la población rural en 2020 </a:t>
            </a:r>
          </a:p>
        </p:txBody>
      </p:sp>
    </p:spTree>
    <p:extLst>
      <p:ext uri="{BB962C8B-B14F-4D97-AF65-F5344CB8AC3E}">
        <p14:creationId xmlns:p14="http://schemas.microsoft.com/office/powerpoint/2010/main" val="3772732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7"/>
        <p:cNvGrpSpPr/>
        <p:nvPr/>
      </p:nvGrpSpPr>
      <p:grpSpPr>
        <a:xfrm>
          <a:off x="0" y="0"/>
          <a:ext cx="0" cy="0"/>
          <a:chOff x="0" y="0"/>
          <a:chExt cx="0" cy="0"/>
        </a:xfrm>
      </p:grpSpPr>
      <p:pic>
        <p:nvPicPr>
          <p:cNvPr id="9" name="Imagen 8">
            <a:extLst>
              <a:ext uri="{FF2B5EF4-FFF2-40B4-BE49-F238E27FC236}">
                <a16:creationId xmlns:a16="http://schemas.microsoft.com/office/drawing/2014/main" id="{F73FCCA5-09FA-4D17-804B-4071565D1DB7}"/>
              </a:ext>
            </a:extLst>
          </p:cNvPr>
          <p:cNvPicPr>
            <a:picLocks noChangeAspect="1"/>
          </p:cNvPicPr>
          <p:nvPr/>
        </p:nvPicPr>
        <p:blipFill>
          <a:blip r:embed="rId3"/>
          <a:stretch>
            <a:fillRect/>
          </a:stretch>
        </p:blipFill>
        <p:spPr>
          <a:xfrm>
            <a:off x="0" y="0"/>
            <a:ext cx="9144000" cy="801858"/>
          </a:xfrm>
          <a:prstGeom prst="rect">
            <a:avLst/>
          </a:prstGeom>
        </p:spPr>
      </p:pic>
      <p:sp>
        <p:nvSpPr>
          <p:cNvPr id="3" name="AutoShape 4" descr="Imágenes de Medicos rurales libres de derechos | Depositphotos">
            <a:extLst>
              <a:ext uri="{FF2B5EF4-FFF2-40B4-BE49-F238E27FC236}">
                <a16:creationId xmlns:a16="http://schemas.microsoft.com/office/drawing/2014/main" id="{FA09D610-4DA8-4CF6-A143-ACC5841F6042}"/>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AutoShape 6" descr="Imágenes de Medicos rurales libres de derechos | Depositphotos">
            <a:extLst>
              <a:ext uri="{FF2B5EF4-FFF2-40B4-BE49-F238E27FC236}">
                <a16:creationId xmlns:a16="http://schemas.microsoft.com/office/drawing/2014/main" id="{38507907-180D-4B85-9D46-A03B16F57E4E}"/>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0" name="Rectángulo 9">
            <a:extLst>
              <a:ext uri="{FF2B5EF4-FFF2-40B4-BE49-F238E27FC236}">
                <a16:creationId xmlns:a16="http://schemas.microsoft.com/office/drawing/2014/main" id="{6401E087-AFB3-44CC-A585-23F610C4C6B6}"/>
              </a:ext>
            </a:extLst>
          </p:cNvPr>
          <p:cNvSpPr/>
          <p:nvPr/>
        </p:nvSpPr>
        <p:spPr>
          <a:xfrm>
            <a:off x="701187" y="1288713"/>
            <a:ext cx="8128488" cy="3493264"/>
          </a:xfrm>
          <a:prstGeom prst="rect">
            <a:avLst/>
          </a:prstGeom>
        </p:spPr>
        <p:txBody>
          <a:bodyPr wrap="square">
            <a:spAutoFit/>
          </a:bodyPr>
          <a:lstStyle/>
          <a:p>
            <a:pPr>
              <a:spcAft>
                <a:spcPts val="600"/>
              </a:spcAft>
            </a:pPr>
            <a:r>
              <a:rPr lang="es-ES" sz="1100" b="1" dirty="0">
                <a:solidFill>
                  <a:srgbClr val="000078"/>
                </a:solidFill>
                <a:latin typeface="+mn-lt"/>
                <a:ea typeface="Times New Roman" panose="02020603050405020304" pitchFamily="18" charset="0"/>
                <a:cs typeface="Times New Roman" panose="02020603050405020304" pitchFamily="18" charset="0"/>
              </a:rPr>
              <a:t>1. Evaluación de Necesidades</a:t>
            </a:r>
            <a:endParaRPr lang="es-ES" sz="1100" dirty="0">
              <a:solidFill>
                <a:srgbClr val="000078"/>
              </a:solidFill>
              <a:latin typeface="+mn-lt"/>
              <a:ea typeface="Calibri" panose="020F0502020204030204" pitchFamily="34" charset="0"/>
              <a:cs typeface="Times New Roman" panose="02020603050405020304" pitchFamily="18" charset="0"/>
            </a:endParaRPr>
          </a:p>
          <a:p>
            <a:pPr marL="257175" indent="-257175">
              <a:spcAft>
                <a:spcPts val="600"/>
              </a:spcAft>
              <a:buSzPts val="1000"/>
              <a:buFont typeface="Symbol" panose="05050102010706020507" pitchFamily="18" charset="2"/>
              <a:buChar char=""/>
              <a:tabLst>
                <a:tab pos="342900" algn="l"/>
              </a:tabLst>
            </a:pPr>
            <a:r>
              <a:rPr lang="es-ES" sz="1100" b="1" dirty="0">
                <a:solidFill>
                  <a:srgbClr val="000078"/>
                </a:solidFill>
                <a:latin typeface="+mn-lt"/>
                <a:ea typeface="Times New Roman" panose="02020603050405020304" pitchFamily="18" charset="0"/>
                <a:cs typeface="Times New Roman" panose="02020603050405020304" pitchFamily="18" charset="0"/>
              </a:rPr>
              <a:t>Análisis Demográfico</a:t>
            </a:r>
            <a:r>
              <a:rPr lang="es-ES" sz="1100" dirty="0">
                <a:solidFill>
                  <a:srgbClr val="000078"/>
                </a:solidFill>
                <a:latin typeface="+mn-lt"/>
                <a:ea typeface="Times New Roman" panose="02020603050405020304" pitchFamily="18" charset="0"/>
                <a:cs typeface="Times New Roman" panose="02020603050405020304" pitchFamily="18" charset="0"/>
              </a:rPr>
              <a:t>: Identificar la población objetivo, incluyendo la distribución por edad, género y condiciones de salud prevalentes.</a:t>
            </a:r>
            <a:endParaRPr lang="es-ES" sz="1100" dirty="0">
              <a:solidFill>
                <a:srgbClr val="000078"/>
              </a:solidFill>
              <a:latin typeface="+mn-lt"/>
              <a:ea typeface="Calibri" panose="020F0502020204030204" pitchFamily="34" charset="0"/>
              <a:cs typeface="Times New Roman" panose="02020603050405020304" pitchFamily="18" charset="0"/>
            </a:endParaRPr>
          </a:p>
          <a:p>
            <a:pPr marL="257175" indent="-257175">
              <a:spcAft>
                <a:spcPts val="600"/>
              </a:spcAft>
              <a:buSzPts val="1000"/>
              <a:buFont typeface="Symbol" panose="05050102010706020507" pitchFamily="18" charset="2"/>
              <a:buChar char=""/>
              <a:tabLst>
                <a:tab pos="342900" algn="l"/>
              </a:tabLst>
            </a:pPr>
            <a:r>
              <a:rPr lang="es-ES" sz="1100" b="1" dirty="0">
                <a:solidFill>
                  <a:srgbClr val="000078"/>
                </a:solidFill>
                <a:latin typeface="+mn-lt"/>
                <a:ea typeface="Times New Roman" panose="02020603050405020304" pitchFamily="18" charset="0"/>
                <a:cs typeface="Times New Roman" panose="02020603050405020304" pitchFamily="18" charset="0"/>
              </a:rPr>
              <a:t>Encuestas y Entrevistas</a:t>
            </a:r>
            <a:r>
              <a:rPr lang="es-ES" sz="1100" dirty="0">
                <a:solidFill>
                  <a:srgbClr val="000078"/>
                </a:solidFill>
                <a:latin typeface="+mn-lt"/>
                <a:ea typeface="Times New Roman" panose="02020603050405020304" pitchFamily="18" charset="0"/>
                <a:cs typeface="Times New Roman" panose="02020603050405020304" pitchFamily="18" charset="0"/>
              </a:rPr>
              <a:t>: Recoger información directa de los residentes sobre sus necesidades y expectativas.</a:t>
            </a:r>
          </a:p>
          <a:p>
            <a:pPr marL="257175" indent="-257175">
              <a:spcAft>
                <a:spcPts val="600"/>
              </a:spcAft>
              <a:buSzPts val="1000"/>
              <a:buFont typeface="Symbol" panose="05050102010706020507" pitchFamily="18" charset="2"/>
              <a:buChar char=""/>
              <a:tabLst>
                <a:tab pos="342900" algn="l"/>
              </a:tabLst>
            </a:pPr>
            <a:endParaRPr lang="es-ES" sz="1100" dirty="0">
              <a:solidFill>
                <a:srgbClr val="000078"/>
              </a:solidFill>
              <a:latin typeface="+mn-lt"/>
              <a:ea typeface="Calibri" panose="020F0502020204030204" pitchFamily="34" charset="0"/>
              <a:cs typeface="Times New Roman" panose="02020603050405020304" pitchFamily="18" charset="0"/>
            </a:endParaRPr>
          </a:p>
          <a:p>
            <a:pPr>
              <a:spcAft>
                <a:spcPts val="600"/>
              </a:spcAft>
            </a:pPr>
            <a:r>
              <a:rPr lang="es-ES" sz="1100" b="1" dirty="0">
                <a:solidFill>
                  <a:srgbClr val="000078"/>
                </a:solidFill>
                <a:latin typeface="+mn-lt"/>
                <a:ea typeface="Times New Roman" panose="02020603050405020304" pitchFamily="18" charset="0"/>
                <a:cs typeface="Times New Roman" panose="02020603050405020304" pitchFamily="18" charset="0"/>
              </a:rPr>
              <a:t>2. Infraestructura y Recursos</a:t>
            </a:r>
            <a:endParaRPr lang="es-ES" sz="1100" dirty="0">
              <a:solidFill>
                <a:srgbClr val="000078"/>
              </a:solidFill>
              <a:latin typeface="+mn-lt"/>
              <a:ea typeface="Calibri" panose="020F0502020204030204" pitchFamily="34" charset="0"/>
              <a:cs typeface="Times New Roman" panose="02020603050405020304" pitchFamily="18" charset="0"/>
            </a:endParaRPr>
          </a:p>
          <a:p>
            <a:pPr marL="257175" indent="-257175">
              <a:spcAft>
                <a:spcPts val="600"/>
              </a:spcAft>
              <a:buSzPts val="1000"/>
              <a:buFont typeface="Symbol" panose="05050102010706020507" pitchFamily="18" charset="2"/>
              <a:buChar char=""/>
              <a:tabLst>
                <a:tab pos="342900" algn="l"/>
              </a:tabLst>
            </a:pPr>
            <a:r>
              <a:rPr lang="es-ES" sz="1100" b="1" dirty="0">
                <a:solidFill>
                  <a:srgbClr val="000078"/>
                </a:solidFill>
                <a:latin typeface="+mn-lt"/>
                <a:ea typeface="Times New Roman" panose="02020603050405020304" pitchFamily="18" charset="0"/>
                <a:cs typeface="Times New Roman" panose="02020603050405020304" pitchFamily="18" charset="0"/>
              </a:rPr>
              <a:t>Centros de Salud</a:t>
            </a:r>
            <a:r>
              <a:rPr lang="es-ES" sz="1100" dirty="0">
                <a:solidFill>
                  <a:srgbClr val="000078"/>
                </a:solidFill>
                <a:latin typeface="+mn-lt"/>
                <a:ea typeface="Times New Roman" panose="02020603050405020304" pitchFamily="18" charset="0"/>
                <a:cs typeface="Times New Roman" panose="02020603050405020304" pitchFamily="18" charset="0"/>
              </a:rPr>
              <a:t>: Establecer o mejorar centros de salud locales que puedan ofrecer servicios básicos y especializados.</a:t>
            </a:r>
            <a:endParaRPr lang="es-ES" sz="1100" dirty="0">
              <a:solidFill>
                <a:srgbClr val="000078"/>
              </a:solidFill>
              <a:latin typeface="+mn-lt"/>
              <a:ea typeface="Calibri" panose="020F0502020204030204" pitchFamily="34" charset="0"/>
              <a:cs typeface="Times New Roman" panose="02020603050405020304" pitchFamily="18" charset="0"/>
            </a:endParaRPr>
          </a:p>
          <a:p>
            <a:pPr marL="257175" indent="-257175">
              <a:spcAft>
                <a:spcPts val="600"/>
              </a:spcAft>
              <a:buSzPts val="1000"/>
              <a:buFont typeface="Symbol" panose="05050102010706020507" pitchFamily="18" charset="2"/>
              <a:buChar char=""/>
              <a:tabLst>
                <a:tab pos="342900" algn="l"/>
              </a:tabLst>
            </a:pPr>
            <a:r>
              <a:rPr lang="es-ES" sz="1100" b="1" dirty="0">
                <a:solidFill>
                  <a:srgbClr val="000078"/>
                </a:solidFill>
                <a:latin typeface="+mn-lt"/>
                <a:ea typeface="Times New Roman" panose="02020603050405020304" pitchFamily="18" charset="0"/>
                <a:cs typeface="Times New Roman" panose="02020603050405020304" pitchFamily="18" charset="0"/>
              </a:rPr>
              <a:t>Tecnología</a:t>
            </a:r>
            <a:r>
              <a:rPr lang="es-ES" sz="1100" dirty="0">
                <a:solidFill>
                  <a:srgbClr val="000078"/>
                </a:solidFill>
                <a:latin typeface="+mn-lt"/>
                <a:ea typeface="Times New Roman" panose="02020603050405020304" pitchFamily="18" charset="0"/>
                <a:cs typeface="Times New Roman" panose="02020603050405020304" pitchFamily="18" charset="0"/>
              </a:rPr>
              <a:t>: Implementar telemedicina para superar las barreras geográficas y mejorar el acceso a especialistas</a:t>
            </a:r>
          </a:p>
          <a:p>
            <a:pPr marL="171450" lvl="0" indent="-171450">
              <a:buFont typeface="Arial" panose="020B0604020202020204" pitchFamily="34" charset="0"/>
              <a:buChar char="•"/>
            </a:pPr>
            <a:r>
              <a:rPr lang="es-ES" sz="1100" b="1" dirty="0">
                <a:solidFill>
                  <a:srgbClr val="000078"/>
                </a:solidFill>
                <a:latin typeface="+mn-lt"/>
              </a:rPr>
              <a:t>  Transporte</a:t>
            </a:r>
            <a:r>
              <a:rPr lang="es-ES" sz="1100" dirty="0">
                <a:solidFill>
                  <a:srgbClr val="000078"/>
                </a:solidFill>
                <a:latin typeface="+mn-lt"/>
              </a:rPr>
              <a:t>: Asegurar que haya transporte adecuado para que los pacientes puedan llegar a los centros de salud.</a:t>
            </a:r>
          </a:p>
          <a:p>
            <a:pPr lvl="0"/>
            <a:endParaRPr lang="es-ES" sz="1100" dirty="0">
              <a:solidFill>
                <a:srgbClr val="000078"/>
              </a:solidFill>
              <a:latin typeface="+mn-lt"/>
            </a:endParaRPr>
          </a:p>
          <a:p>
            <a:pPr>
              <a:spcAft>
                <a:spcPts val="600"/>
              </a:spcAft>
            </a:pPr>
            <a:r>
              <a:rPr lang="es-ES" sz="1100" b="1" dirty="0">
                <a:solidFill>
                  <a:srgbClr val="000078"/>
                </a:solidFill>
                <a:latin typeface="+mn-lt"/>
              </a:rPr>
              <a:t>3. Personal Sanitario</a:t>
            </a:r>
            <a:endParaRPr lang="es-ES" sz="1100" dirty="0">
              <a:solidFill>
                <a:srgbClr val="000078"/>
              </a:solidFill>
              <a:latin typeface="+mn-lt"/>
            </a:endParaRPr>
          </a:p>
          <a:p>
            <a:pPr marL="171450" lvl="1" indent="-171450">
              <a:spcAft>
                <a:spcPts val="600"/>
              </a:spcAft>
              <a:buClr>
                <a:srgbClr val="000078"/>
              </a:buClr>
              <a:buFont typeface="Arial" panose="020B0604020202020204" pitchFamily="34" charset="0"/>
              <a:buChar char="•"/>
            </a:pPr>
            <a:r>
              <a:rPr lang="es-ES" sz="1100" b="1" dirty="0">
                <a:solidFill>
                  <a:srgbClr val="000078"/>
                </a:solidFill>
                <a:latin typeface="+mn-lt"/>
              </a:rPr>
              <a:t>  Contratación y Capacitación</a:t>
            </a:r>
            <a:r>
              <a:rPr lang="es-ES" sz="1100" dirty="0">
                <a:solidFill>
                  <a:srgbClr val="000078"/>
                </a:solidFill>
                <a:latin typeface="+mn-lt"/>
              </a:rPr>
              <a:t>: Asegurar que haya suficientes profesionales de la salud, incluyendo médicos,   enfermeras y trabajadores sociales sanitarios, y proporcionarles formación continua.</a:t>
            </a:r>
          </a:p>
          <a:p>
            <a:pPr marL="171450" lvl="1" indent="-171450">
              <a:buClr>
                <a:srgbClr val="000078"/>
              </a:buClr>
              <a:buFont typeface="Arial" panose="020B0604020202020204" pitchFamily="34" charset="0"/>
              <a:buChar char="•"/>
            </a:pPr>
            <a:r>
              <a:rPr lang="es-ES" sz="1100" b="1" dirty="0">
                <a:solidFill>
                  <a:srgbClr val="000078"/>
                </a:solidFill>
                <a:latin typeface="+mn-lt"/>
                <a:ea typeface="Times New Roman" panose="02020603050405020304" pitchFamily="18" charset="0"/>
                <a:cs typeface="Times New Roman" panose="02020603050405020304" pitchFamily="18" charset="0"/>
              </a:rPr>
              <a:t> Incentivos</a:t>
            </a:r>
            <a:r>
              <a:rPr lang="es-ES" sz="1100" dirty="0">
                <a:solidFill>
                  <a:srgbClr val="000078"/>
                </a:solidFill>
                <a:latin typeface="+mn-lt"/>
                <a:ea typeface="Times New Roman" panose="02020603050405020304" pitchFamily="18" charset="0"/>
                <a:cs typeface="Times New Roman" panose="02020603050405020304" pitchFamily="18" charset="0"/>
              </a:rPr>
              <a:t>: Ofrecer incentivos para atraer y retener personal sanitario en zonas rurales</a:t>
            </a:r>
            <a:endParaRPr lang="es-ES" sz="1100" dirty="0">
              <a:solidFill>
                <a:srgbClr val="000078"/>
              </a:solidFill>
              <a:latin typeface="+mn-lt"/>
              <a:ea typeface="Calibri" panose="020F0502020204030204" pitchFamily="34" charset="0"/>
              <a:cs typeface="Times New Roman" panose="02020603050405020304" pitchFamily="18" charset="0"/>
            </a:endParaRPr>
          </a:p>
          <a:p>
            <a:pPr lvl="0"/>
            <a:endParaRPr lang="es-ES" sz="1100" dirty="0">
              <a:solidFill>
                <a:srgbClr val="000078"/>
              </a:solidFill>
              <a:latin typeface="+mn-lt"/>
            </a:endParaRPr>
          </a:p>
          <a:p>
            <a:pPr marL="257175" indent="-257175">
              <a:spcAft>
                <a:spcPts val="600"/>
              </a:spcAft>
              <a:buSzPts val="1000"/>
              <a:buFont typeface="Symbol" panose="05050102010706020507" pitchFamily="18" charset="2"/>
              <a:buChar char=""/>
              <a:tabLst>
                <a:tab pos="342900" algn="l"/>
              </a:tabLst>
            </a:pPr>
            <a:endParaRPr lang="es-ES" sz="1100" dirty="0">
              <a:solidFill>
                <a:srgbClr val="000078"/>
              </a:solidFill>
              <a:latin typeface="+mn-lt"/>
              <a:ea typeface="Calibri" panose="020F0502020204030204" pitchFamily="34" charset="0"/>
              <a:cs typeface="Times New Roman" panose="02020603050405020304" pitchFamily="18" charset="0"/>
            </a:endParaRPr>
          </a:p>
        </p:txBody>
      </p:sp>
      <p:sp>
        <p:nvSpPr>
          <p:cNvPr id="11" name="Título 1">
            <a:extLst>
              <a:ext uri="{FF2B5EF4-FFF2-40B4-BE49-F238E27FC236}">
                <a16:creationId xmlns:a16="http://schemas.microsoft.com/office/drawing/2014/main" id="{4E02E386-4D87-4AAF-B5F4-9F8743E996F1}"/>
              </a:ext>
            </a:extLst>
          </p:cNvPr>
          <p:cNvSpPr>
            <a:spLocks noGrp="1"/>
          </p:cNvSpPr>
          <p:nvPr>
            <p:ph type="title"/>
          </p:nvPr>
        </p:nvSpPr>
        <p:spPr>
          <a:xfrm>
            <a:off x="822081" y="784925"/>
            <a:ext cx="7886700" cy="520721"/>
          </a:xfrm>
        </p:spPr>
        <p:txBody>
          <a:bodyPr>
            <a:normAutofit fontScale="90000"/>
          </a:bodyPr>
          <a:lstStyle/>
          <a:p>
            <a:r>
              <a:rPr lang="es-ES" sz="2000" dirty="0"/>
              <a:t>Implementar un modelo de atención sociosanitaria en una zona rural</a:t>
            </a:r>
          </a:p>
        </p:txBody>
      </p:sp>
    </p:spTree>
    <p:extLst>
      <p:ext uri="{BB962C8B-B14F-4D97-AF65-F5344CB8AC3E}">
        <p14:creationId xmlns:p14="http://schemas.microsoft.com/office/powerpoint/2010/main" val="2513627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7"/>
        <p:cNvGrpSpPr/>
        <p:nvPr/>
      </p:nvGrpSpPr>
      <p:grpSpPr>
        <a:xfrm>
          <a:off x="0" y="0"/>
          <a:ext cx="0" cy="0"/>
          <a:chOff x="0" y="0"/>
          <a:chExt cx="0" cy="0"/>
        </a:xfrm>
      </p:grpSpPr>
      <p:pic>
        <p:nvPicPr>
          <p:cNvPr id="9" name="Imagen 8">
            <a:extLst>
              <a:ext uri="{FF2B5EF4-FFF2-40B4-BE49-F238E27FC236}">
                <a16:creationId xmlns:a16="http://schemas.microsoft.com/office/drawing/2014/main" id="{F73FCCA5-09FA-4D17-804B-4071565D1DB7}"/>
              </a:ext>
            </a:extLst>
          </p:cNvPr>
          <p:cNvPicPr>
            <a:picLocks noChangeAspect="1"/>
          </p:cNvPicPr>
          <p:nvPr/>
        </p:nvPicPr>
        <p:blipFill>
          <a:blip r:embed="rId3"/>
          <a:stretch>
            <a:fillRect/>
          </a:stretch>
        </p:blipFill>
        <p:spPr>
          <a:xfrm>
            <a:off x="0" y="0"/>
            <a:ext cx="9144000" cy="801858"/>
          </a:xfrm>
          <a:prstGeom prst="rect">
            <a:avLst/>
          </a:prstGeom>
        </p:spPr>
      </p:pic>
      <p:sp>
        <p:nvSpPr>
          <p:cNvPr id="3" name="AutoShape 4" descr="Imágenes de Medicos rurales libres de derechos | Depositphotos">
            <a:extLst>
              <a:ext uri="{FF2B5EF4-FFF2-40B4-BE49-F238E27FC236}">
                <a16:creationId xmlns:a16="http://schemas.microsoft.com/office/drawing/2014/main" id="{FA09D610-4DA8-4CF6-A143-ACC5841F6042}"/>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AutoShape 6" descr="Imágenes de Medicos rurales libres de derechos | Depositphotos">
            <a:extLst>
              <a:ext uri="{FF2B5EF4-FFF2-40B4-BE49-F238E27FC236}">
                <a16:creationId xmlns:a16="http://schemas.microsoft.com/office/drawing/2014/main" id="{38507907-180D-4B85-9D46-A03B16F57E4E}"/>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Rectángulo 6">
            <a:extLst>
              <a:ext uri="{FF2B5EF4-FFF2-40B4-BE49-F238E27FC236}">
                <a16:creationId xmlns:a16="http://schemas.microsoft.com/office/drawing/2014/main" id="{59775422-7CFF-4B25-8BBB-0CA7F22D6765}"/>
              </a:ext>
            </a:extLst>
          </p:cNvPr>
          <p:cNvSpPr/>
          <p:nvPr/>
        </p:nvSpPr>
        <p:spPr>
          <a:xfrm>
            <a:off x="947106" y="801858"/>
            <a:ext cx="8196894" cy="4001095"/>
          </a:xfrm>
          <a:prstGeom prst="rect">
            <a:avLst/>
          </a:prstGeom>
        </p:spPr>
        <p:txBody>
          <a:bodyPr wrap="square">
            <a:spAutoFit/>
          </a:bodyPr>
          <a:lstStyle/>
          <a:p>
            <a:pPr>
              <a:spcAft>
                <a:spcPts val="600"/>
              </a:spcAft>
            </a:pPr>
            <a:r>
              <a:rPr lang="es-ES" sz="1200" b="1" dirty="0">
                <a:solidFill>
                  <a:srgbClr val="000078"/>
                </a:solidFill>
                <a:latin typeface="+mn-lt"/>
                <a:ea typeface="Times New Roman" panose="02020603050405020304" pitchFamily="18" charset="0"/>
                <a:cs typeface="Arial" panose="020B0604020202020204" pitchFamily="34" charset="0"/>
              </a:rPr>
              <a:t>4. Servicios Integrados</a:t>
            </a:r>
            <a:endParaRPr lang="es-ES" sz="1200" b="1" dirty="0">
              <a:solidFill>
                <a:srgbClr val="000078"/>
              </a:solidFill>
              <a:latin typeface="+mn-lt"/>
              <a:ea typeface="Calibri" panose="020F0502020204030204" pitchFamily="34" charset="0"/>
              <a:cs typeface="Arial" panose="020B0604020202020204" pitchFamily="34" charset="0"/>
            </a:endParaRPr>
          </a:p>
          <a:p>
            <a:pPr marL="257175" indent="-257175">
              <a:spcAft>
                <a:spcPts val="600"/>
              </a:spcAft>
              <a:buSzPts val="1000"/>
              <a:buFont typeface="Symbol" panose="05050102010706020507" pitchFamily="18" charset="2"/>
              <a:buChar char=""/>
              <a:tabLst>
                <a:tab pos="342900" algn="l"/>
              </a:tabLst>
            </a:pPr>
            <a:r>
              <a:rPr lang="es-ES" sz="1200" b="1" dirty="0">
                <a:solidFill>
                  <a:srgbClr val="000078"/>
                </a:solidFill>
                <a:latin typeface="+mn-lt"/>
                <a:ea typeface="Times New Roman" panose="02020603050405020304" pitchFamily="18" charset="0"/>
                <a:cs typeface="Arial" panose="020B0604020202020204" pitchFamily="34" charset="0"/>
              </a:rPr>
              <a:t>Atención Primaria: </a:t>
            </a:r>
            <a:r>
              <a:rPr lang="es-ES" sz="1200" dirty="0">
                <a:solidFill>
                  <a:srgbClr val="000078"/>
                </a:solidFill>
                <a:latin typeface="+mn-lt"/>
                <a:ea typeface="Times New Roman" panose="02020603050405020304" pitchFamily="18" charset="0"/>
                <a:cs typeface="Arial" panose="020B0604020202020204" pitchFamily="34" charset="0"/>
              </a:rPr>
              <a:t>Fomentar la atención primaria como primer punto de contacto, con un enfoque en la prevención y el manejo de enfermedades crónicas.</a:t>
            </a:r>
            <a:endParaRPr lang="es-ES" sz="1200" dirty="0">
              <a:solidFill>
                <a:srgbClr val="000078"/>
              </a:solidFill>
              <a:latin typeface="+mn-lt"/>
              <a:ea typeface="Calibri" panose="020F0502020204030204" pitchFamily="34" charset="0"/>
              <a:cs typeface="Arial" panose="020B0604020202020204" pitchFamily="34" charset="0"/>
            </a:endParaRPr>
          </a:p>
          <a:p>
            <a:pPr marL="257175" indent="-257175">
              <a:spcAft>
                <a:spcPts val="600"/>
              </a:spcAft>
              <a:buSzPts val="1000"/>
              <a:buFont typeface="Symbol" panose="05050102010706020507" pitchFamily="18" charset="2"/>
              <a:buChar char=""/>
              <a:tabLst>
                <a:tab pos="342900" algn="l"/>
              </a:tabLst>
            </a:pPr>
            <a:r>
              <a:rPr lang="es-ES" sz="1200" dirty="0">
                <a:solidFill>
                  <a:srgbClr val="000078"/>
                </a:solidFill>
                <a:latin typeface="+mn-lt"/>
                <a:ea typeface="Times New Roman" panose="02020603050405020304" pitchFamily="18" charset="0"/>
                <a:cs typeface="Arial" panose="020B0604020202020204" pitchFamily="34" charset="0"/>
              </a:rPr>
              <a:t>Servicios Sociales: Integrar servicios sociales para abordar las necesidades no médicas, como el apoyo emocional y la asistencia en el hogar</a:t>
            </a:r>
          </a:p>
          <a:p>
            <a:pPr marL="257175" indent="-257175">
              <a:spcAft>
                <a:spcPts val="600"/>
              </a:spcAft>
              <a:buSzPts val="1000"/>
              <a:buFont typeface="Symbol" panose="05050102010706020507" pitchFamily="18" charset="2"/>
              <a:buChar char=""/>
              <a:tabLst>
                <a:tab pos="342900" algn="l"/>
              </a:tabLst>
            </a:pPr>
            <a:endParaRPr lang="es-ES" sz="1200" dirty="0">
              <a:solidFill>
                <a:srgbClr val="000078"/>
              </a:solidFill>
              <a:latin typeface="+mn-lt"/>
              <a:ea typeface="Calibri" panose="020F0502020204030204" pitchFamily="34" charset="0"/>
              <a:cs typeface="Arial" panose="020B0604020202020204" pitchFamily="34" charset="0"/>
            </a:endParaRPr>
          </a:p>
          <a:p>
            <a:pPr>
              <a:spcAft>
                <a:spcPts val="600"/>
              </a:spcAft>
            </a:pPr>
            <a:r>
              <a:rPr lang="es-ES" sz="1200" b="1" dirty="0">
                <a:solidFill>
                  <a:srgbClr val="000078"/>
                </a:solidFill>
                <a:latin typeface="+mn-lt"/>
                <a:ea typeface="Times New Roman" panose="02020603050405020304" pitchFamily="18" charset="0"/>
                <a:cs typeface="Arial" panose="020B0604020202020204" pitchFamily="34" charset="0"/>
              </a:rPr>
              <a:t>5. Participación Comunitaria</a:t>
            </a:r>
            <a:endParaRPr lang="es-ES" sz="1200" b="1" dirty="0">
              <a:solidFill>
                <a:srgbClr val="000078"/>
              </a:solidFill>
              <a:latin typeface="+mn-lt"/>
              <a:ea typeface="Calibri" panose="020F0502020204030204" pitchFamily="34" charset="0"/>
              <a:cs typeface="Arial" panose="020B0604020202020204" pitchFamily="34" charset="0"/>
            </a:endParaRPr>
          </a:p>
          <a:p>
            <a:pPr marL="257175" indent="-257175">
              <a:spcAft>
                <a:spcPts val="600"/>
              </a:spcAft>
              <a:buSzPts val="1000"/>
              <a:buFont typeface="Symbol" panose="05050102010706020507" pitchFamily="18" charset="2"/>
              <a:buChar char=""/>
              <a:tabLst>
                <a:tab pos="342900" algn="l"/>
              </a:tabLst>
            </a:pPr>
            <a:r>
              <a:rPr lang="es-ES" sz="1200" b="1" dirty="0">
                <a:solidFill>
                  <a:srgbClr val="000078"/>
                </a:solidFill>
                <a:latin typeface="+mn-lt"/>
                <a:ea typeface="Times New Roman" panose="02020603050405020304" pitchFamily="18" charset="0"/>
                <a:cs typeface="Arial" panose="020B0604020202020204" pitchFamily="34" charset="0"/>
              </a:rPr>
              <a:t>Colaboración</a:t>
            </a:r>
            <a:r>
              <a:rPr lang="es-ES" sz="1200" dirty="0">
                <a:solidFill>
                  <a:srgbClr val="000078"/>
                </a:solidFill>
                <a:latin typeface="+mn-lt"/>
                <a:ea typeface="Times New Roman" panose="02020603050405020304" pitchFamily="18" charset="0"/>
                <a:cs typeface="Arial" panose="020B0604020202020204" pitchFamily="34" charset="0"/>
              </a:rPr>
              <a:t>: Trabajar con líderes comunitarios y organizaciones locales para asegurar que los servicios sean culturalmente apropiados y aceptados.</a:t>
            </a:r>
            <a:endParaRPr lang="es-ES" sz="1200" dirty="0">
              <a:solidFill>
                <a:srgbClr val="000078"/>
              </a:solidFill>
              <a:latin typeface="+mn-lt"/>
              <a:ea typeface="Calibri" panose="020F0502020204030204" pitchFamily="34" charset="0"/>
              <a:cs typeface="Arial" panose="020B0604020202020204" pitchFamily="34" charset="0"/>
            </a:endParaRPr>
          </a:p>
          <a:p>
            <a:pPr marL="257175" indent="-257175">
              <a:spcAft>
                <a:spcPts val="600"/>
              </a:spcAft>
              <a:buSzPts val="1000"/>
              <a:buFont typeface="Symbol" panose="05050102010706020507" pitchFamily="18" charset="2"/>
              <a:buChar char=""/>
              <a:tabLst>
                <a:tab pos="342900" algn="l"/>
              </a:tabLst>
            </a:pPr>
            <a:r>
              <a:rPr lang="es-ES" sz="1200" b="1" dirty="0">
                <a:solidFill>
                  <a:srgbClr val="000078"/>
                </a:solidFill>
                <a:latin typeface="+mn-lt"/>
                <a:ea typeface="Times New Roman" panose="02020603050405020304" pitchFamily="18" charset="0"/>
                <a:cs typeface="Arial" panose="020B0604020202020204" pitchFamily="34" charset="0"/>
              </a:rPr>
              <a:t>Educación y Promoción de la Salud</a:t>
            </a:r>
            <a:r>
              <a:rPr lang="es-ES" sz="1200" dirty="0">
                <a:solidFill>
                  <a:srgbClr val="000078"/>
                </a:solidFill>
                <a:latin typeface="+mn-lt"/>
                <a:ea typeface="Times New Roman" panose="02020603050405020304" pitchFamily="18" charset="0"/>
                <a:cs typeface="Arial" panose="020B0604020202020204" pitchFamily="34" charset="0"/>
              </a:rPr>
              <a:t>: Realizar campañas de educación para promover hábitos saludables y el uso adecuado de los servicios sanitarios</a:t>
            </a:r>
          </a:p>
          <a:p>
            <a:pPr marL="257175" indent="-257175">
              <a:spcAft>
                <a:spcPts val="600"/>
              </a:spcAft>
              <a:buSzPts val="1000"/>
              <a:buFont typeface="Symbol" panose="05050102010706020507" pitchFamily="18" charset="2"/>
              <a:buChar char=""/>
              <a:tabLst>
                <a:tab pos="342900" algn="l"/>
              </a:tabLst>
            </a:pPr>
            <a:endParaRPr lang="es-ES" sz="1200" b="1" dirty="0">
              <a:solidFill>
                <a:srgbClr val="000078"/>
              </a:solidFill>
              <a:latin typeface="+mn-lt"/>
              <a:ea typeface="Calibri" panose="020F0502020204030204" pitchFamily="34" charset="0"/>
              <a:cs typeface="Arial" panose="020B0604020202020204" pitchFamily="34" charset="0"/>
            </a:endParaRPr>
          </a:p>
          <a:p>
            <a:pPr>
              <a:spcAft>
                <a:spcPts val="600"/>
              </a:spcAft>
            </a:pPr>
            <a:r>
              <a:rPr lang="es-ES" sz="1200" b="1" dirty="0">
                <a:solidFill>
                  <a:srgbClr val="000078"/>
                </a:solidFill>
                <a:latin typeface="+mn-lt"/>
                <a:ea typeface="Times New Roman" panose="02020603050405020304" pitchFamily="18" charset="0"/>
                <a:cs typeface="Arial" panose="020B0604020202020204" pitchFamily="34" charset="0"/>
              </a:rPr>
              <a:t>6. Evaluación y Mejora Continua</a:t>
            </a:r>
            <a:endParaRPr lang="es-ES" sz="1200" b="1" dirty="0">
              <a:solidFill>
                <a:srgbClr val="000078"/>
              </a:solidFill>
              <a:latin typeface="+mn-lt"/>
              <a:ea typeface="Calibri" panose="020F0502020204030204" pitchFamily="34" charset="0"/>
              <a:cs typeface="Arial" panose="020B0604020202020204" pitchFamily="34" charset="0"/>
            </a:endParaRPr>
          </a:p>
          <a:p>
            <a:pPr marL="257175" indent="-257175">
              <a:spcAft>
                <a:spcPts val="600"/>
              </a:spcAft>
              <a:buSzPts val="1000"/>
              <a:buFont typeface="Symbol" panose="05050102010706020507" pitchFamily="18" charset="2"/>
              <a:buChar char=""/>
              <a:tabLst>
                <a:tab pos="342900" algn="l"/>
              </a:tabLst>
            </a:pPr>
            <a:r>
              <a:rPr lang="es-ES" sz="1200" b="1" dirty="0">
                <a:solidFill>
                  <a:srgbClr val="000078"/>
                </a:solidFill>
                <a:latin typeface="+mn-lt"/>
                <a:ea typeface="Times New Roman" panose="02020603050405020304" pitchFamily="18" charset="0"/>
                <a:cs typeface="Arial" panose="020B0604020202020204" pitchFamily="34" charset="0"/>
              </a:rPr>
              <a:t>Monitoreo y Evaluación</a:t>
            </a:r>
            <a:r>
              <a:rPr lang="es-ES" sz="1200" dirty="0">
                <a:solidFill>
                  <a:srgbClr val="000078"/>
                </a:solidFill>
                <a:latin typeface="+mn-lt"/>
                <a:ea typeface="Times New Roman" panose="02020603050405020304" pitchFamily="18" charset="0"/>
                <a:cs typeface="Arial" panose="020B0604020202020204" pitchFamily="34" charset="0"/>
              </a:rPr>
              <a:t>: Establecer indicadores de desempeño y realizar evaluaciones periódicas para medir el impacto de los servicios y hacer ajustes según sea necesario.</a:t>
            </a:r>
            <a:endParaRPr lang="es-ES" sz="1200" dirty="0">
              <a:solidFill>
                <a:srgbClr val="000078"/>
              </a:solidFill>
              <a:latin typeface="+mn-lt"/>
              <a:ea typeface="Calibri" panose="020F0502020204030204" pitchFamily="34" charset="0"/>
              <a:cs typeface="Arial" panose="020B0604020202020204" pitchFamily="34" charset="0"/>
            </a:endParaRPr>
          </a:p>
          <a:p>
            <a:pPr marL="257175" indent="-257175">
              <a:spcAft>
                <a:spcPts val="600"/>
              </a:spcAft>
              <a:buSzPts val="1000"/>
              <a:buFont typeface="Symbol" panose="05050102010706020507" pitchFamily="18" charset="2"/>
              <a:buChar char=""/>
              <a:tabLst>
                <a:tab pos="342900" algn="l"/>
              </a:tabLst>
            </a:pPr>
            <a:r>
              <a:rPr lang="es-ES" sz="1200" b="1" dirty="0">
                <a:solidFill>
                  <a:srgbClr val="000078"/>
                </a:solidFill>
                <a:latin typeface="+mn-lt"/>
                <a:ea typeface="Times New Roman" panose="02020603050405020304" pitchFamily="18" charset="0"/>
                <a:cs typeface="Arial" panose="020B0604020202020204" pitchFamily="34" charset="0"/>
              </a:rPr>
              <a:t>Retroalimentación</a:t>
            </a:r>
            <a:r>
              <a:rPr lang="es-ES" sz="1200" dirty="0">
                <a:solidFill>
                  <a:srgbClr val="000078"/>
                </a:solidFill>
                <a:latin typeface="+mn-lt"/>
                <a:ea typeface="Times New Roman" panose="02020603050405020304" pitchFamily="18" charset="0"/>
                <a:cs typeface="Arial" panose="020B0604020202020204" pitchFamily="34" charset="0"/>
              </a:rPr>
              <a:t>: Recoger y analizar la retroalimentación de los pacientes y el personal para mejorar continuamente los servicios</a:t>
            </a:r>
            <a:endParaRPr lang="es-ES" sz="1200" dirty="0">
              <a:solidFill>
                <a:srgbClr val="000078"/>
              </a:solidFill>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41658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7"/>
        <p:cNvGrpSpPr/>
        <p:nvPr/>
      </p:nvGrpSpPr>
      <p:grpSpPr>
        <a:xfrm>
          <a:off x="0" y="0"/>
          <a:ext cx="0" cy="0"/>
          <a:chOff x="0" y="0"/>
          <a:chExt cx="0" cy="0"/>
        </a:xfrm>
      </p:grpSpPr>
      <p:pic>
        <p:nvPicPr>
          <p:cNvPr id="9" name="Imagen 8">
            <a:extLst>
              <a:ext uri="{FF2B5EF4-FFF2-40B4-BE49-F238E27FC236}">
                <a16:creationId xmlns:a16="http://schemas.microsoft.com/office/drawing/2014/main" id="{F73FCCA5-09FA-4D17-804B-4071565D1DB7}"/>
              </a:ext>
            </a:extLst>
          </p:cNvPr>
          <p:cNvPicPr>
            <a:picLocks noChangeAspect="1"/>
          </p:cNvPicPr>
          <p:nvPr/>
        </p:nvPicPr>
        <p:blipFill>
          <a:blip r:embed="rId3"/>
          <a:stretch>
            <a:fillRect/>
          </a:stretch>
        </p:blipFill>
        <p:spPr>
          <a:xfrm>
            <a:off x="0" y="0"/>
            <a:ext cx="9144000" cy="801858"/>
          </a:xfrm>
          <a:prstGeom prst="rect">
            <a:avLst/>
          </a:prstGeom>
        </p:spPr>
      </p:pic>
      <p:sp>
        <p:nvSpPr>
          <p:cNvPr id="3" name="AutoShape 4" descr="Imágenes de Medicos rurales libres de derechos | Depositphotos">
            <a:extLst>
              <a:ext uri="{FF2B5EF4-FFF2-40B4-BE49-F238E27FC236}">
                <a16:creationId xmlns:a16="http://schemas.microsoft.com/office/drawing/2014/main" id="{FA09D610-4DA8-4CF6-A143-ACC5841F6042}"/>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AutoShape 6" descr="Imágenes de Medicos rurales libres de derechos | Depositphotos">
            <a:extLst>
              <a:ext uri="{FF2B5EF4-FFF2-40B4-BE49-F238E27FC236}">
                <a16:creationId xmlns:a16="http://schemas.microsoft.com/office/drawing/2014/main" id="{38507907-180D-4B85-9D46-A03B16F57E4E}"/>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 name="Rectángulo 1">
            <a:extLst>
              <a:ext uri="{FF2B5EF4-FFF2-40B4-BE49-F238E27FC236}">
                <a16:creationId xmlns:a16="http://schemas.microsoft.com/office/drawing/2014/main" id="{306B2C1A-257B-4F33-A442-C5ED9E505EC5}"/>
              </a:ext>
            </a:extLst>
          </p:cNvPr>
          <p:cNvSpPr/>
          <p:nvPr/>
        </p:nvSpPr>
        <p:spPr>
          <a:xfrm>
            <a:off x="2669881" y="1330843"/>
            <a:ext cx="6426734" cy="2923877"/>
          </a:xfrm>
          <a:prstGeom prst="rect">
            <a:avLst/>
          </a:prstGeom>
        </p:spPr>
        <p:txBody>
          <a:bodyPr wrap="square">
            <a:spAutoFit/>
          </a:bodyPr>
          <a:lstStyle/>
          <a:p>
            <a:r>
              <a:rPr lang="es-ES" sz="1600" b="1" dirty="0">
                <a:solidFill>
                  <a:srgbClr val="000078"/>
                </a:solidFill>
              </a:rPr>
              <a:t>PILARES FUNDAMENTALES</a:t>
            </a:r>
            <a:endParaRPr lang="es-ES" sz="1600" dirty="0">
              <a:solidFill>
                <a:srgbClr val="000078"/>
              </a:solidFill>
            </a:endParaRPr>
          </a:p>
          <a:p>
            <a:endParaRPr lang="es-ES" dirty="0">
              <a:solidFill>
                <a:srgbClr val="000078"/>
              </a:solidFill>
            </a:endParaRPr>
          </a:p>
          <a:p>
            <a:pPr marL="285750" lvl="0" indent="-285750">
              <a:buClr>
                <a:srgbClr val="000078"/>
              </a:buClr>
              <a:buFont typeface="Wingdings" panose="05000000000000000000" pitchFamily="2" charset="2"/>
              <a:buChar char="ü"/>
            </a:pPr>
            <a:r>
              <a:rPr lang="es-ES" dirty="0">
                <a:solidFill>
                  <a:srgbClr val="000078"/>
                </a:solidFill>
              </a:rPr>
              <a:t>Las </a:t>
            </a:r>
            <a:r>
              <a:rPr lang="es-ES" b="1" dirty="0">
                <a:solidFill>
                  <a:srgbClr val="000078"/>
                </a:solidFill>
              </a:rPr>
              <a:t>personas tienen que ser el centro de toda la intervención</a:t>
            </a:r>
            <a:r>
              <a:rPr lang="es-ES" dirty="0">
                <a:solidFill>
                  <a:srgbClr val="000078"/>
                </a:solidFill>
              </a:rPr>
              <a:t>, lo que supone una opción por la permanencia de las personas en el medio rural.</a:t>
            </a:r>
          </a:p>
          <a:p>
            <a:pPr marL="285750" lvl="0" indent="-285750">
              <a:buClr>
                <a:srgbClr val="000078"/>
              </a:buClr>
              <a:buFont typeface="Wingdings" panose="05000000000000000000" pitchFamily="2" charset="2"/>
              <a:buChar char="ü"/>
            </a:pPr>
            <a:endParaRPr lang="es-ES" dirty="0">
              <a:solidFill>
                <a:srgbClr val="000078"/>
              </a:solidFill>
            </a:endParaRPr>
          </a:p>
          <a:p>
            <a:pPr marL="285750" lvl="0" indent="-285750">
              <a:buClr>
                <a:srgbClr val="000078"/>
              </a:buClr>
              <a:buFont typeface="Wingdings" panose="05000000000000000000" pitchFamily="2" charset="2"/>
              <a:buChar char="ü"/>
            </a:pPr>
            <a:r>
              <a:rPr lang="es-ES" dirty="0">
                <a:solidFill>
                  <a:srgbClr val="000078"/>
                </a:solidFill>
              </a:rPr>
              <a:t>Los profesionales de la salud tienen que asumir una </a:t>
            </a:r>
            <a:r>
              <a:rPr lang="es-ES" b="1" dirty="0">
                <a:solidFill>
                  <a:srgbClr val="000078"/>
                </a:solidFill>
              </a:rPr>
              <a:t>perspectiva humanitaria</a:t>
            </a:r>
            <a:r>
              <a:rPr lang="es-ES" dirty="0">
                <a:solidFill>
                  <a:srgbClr val="000078"/>
                </a:solidFill>
              </a:rPr>
              <a:t> e </a:t>
            </a:r>
            <a:r>
              <a:rPr lang="es-ES" b="1" dirty="0">
                <a:solidFill>
                  <a:srgbClr val="000078"/>
                </a:solidFill>
              </a:rPr>
              <a:t>integradora</a:t>
            </a:r>
            <a:r>
              <a:rPr lang="es-ES" dirty="0">
                <a:solidFill>
                  <a:srgbClr val="000078"/>
                </a:solidFill>
              </a:rPr>
              <a:t> de todas las facetas de la vida de las personas relacionadas con el estado de salud.</a:t>
            </a:r>
          </a:p>
          <a:p>
            <a:pPr marL="285750" lvl="0" indent="-285750">
              <a:buClr>
                <a:srgbClr val="000078"/>
              </a:buClr>
              <a:buFont typeface="Wingdings" panose="05000000000000000000" pitchFamily="2" charset="2"/>
              <a:buChar char="ü"/>
            </a:pPr>
            <a:endParaRPr lang="es-ES" dirty="0">
              <a:solidFill>
                <a:srgbClr val="000078"/>
              </a:solidFill>
            </a:endParaRPr>
          </a:p>
          <a:p>
            <a:pPr marL="285750" lvl="0" indent="-285750">
              <a:buClr>
                <a:srgbClr val="000078"/>
              </a:buClr>
              <a:buFont typeface="Wingdings" panose="05000000000000000000" pitchFamily="2" charset="2"/>
              <a:buChar char="ü"/>
            </a:pPr>
            <a:r>
              <a:rPr lang="es-ES" dirty="0">
                <a:solidFill>
                  <a:srgbClr val="000078"/>
                </a:solidFill>
              </a:rPr>
              <a:t>Orientar las estructuras sociosanitarias hacia una </a:t>
            </a:r>
            <a:r>
              <a:rPr lang="es-ES" b="1" dirty="0">
                <a:solidFill>
                  <a:srgbClr val="000078"/>
                </a:solidFill>
              </a:rPr>
              <a:t>sociedad de cuidados.</a:t>
            </a:r>
          </a:p>
          <a:p>
            <a:pPr marL="285750" lvl="0" indent="-285750">
              <a:buClr>
                <a:srgbClr val="000078"/>
              </a:buClr>
              <a:buFont typeface="Wingdings" panose="05000000000000000000" pitchFamily="2" charset="2"/>
              <a:buChar char="ü"/>
            </a:pPr>
            <a:endParaRPr lang="es-ES" dirty="0">
              <a:solidFill>
                <a:srgbClr val="000078"/>
              </a:solidFill>
            </a:endParaRPr>
          </a:p>
          <a:p>
            <a:pPr marL="285750" lvl="0" indent="-285750">
              <a:buClr>
                <a:srgbClr val="000078"/>
              </a:buClr>
              <a:buFont typeface="Wingdings" panose="05000000000000000000" pitchFamily="2" charset="2"/>
              <a:buChar char="ü"/>
            </a:pPr>
            <a:r>
              <a:rPr lang="es-ES" dirty="0">
                <a:solidFill>
                  <a:srgbClr val="000078"/>
                </a:solidFill>
              </a:rPr>
              <a:t>Asumir que </a:t>
            </a:r>
            <a:r>
              <a:rPr lang="es-ES" b="1" dirty="0">
                <a:solidFill>
                  <a:srgbClr val="000078"/>
                </a:solidFill>
              </a:rPr>
              <a:t>el territorio es el referente básico de la salud comunitaria</a:t>
            </a:r>
            <a:r>
              <a:rPr lang="es-ES" dirty="0">
                <a:solidFill>
                  <a:srgbClr val="000078"/>
                </a:solidFill>
              </a:rPr>
              <a:t>. </a:t>
            </a:r>
          </a:p>
          <a:p>
            <a:r>
              <a:rPr lang="es-ES" dirty="0">
                <a:solidFill>
                  <a:srgbClr val="000078"/>
                </a:solidFill>
              </a:rPr>
              <a:t> </a:t>
            </a:r>
          </a:p>
        </p:txBody>
      </p:sp>
      <p:pic>
        <p:nvPicPr>
          <p:cNvPr id="1026" name="Picture 2" descr="Wikiloc | Ruta Hospital de Órbigo - Murias de Rechivaldo">
            <a:extLst>
              <a:ext uri="{FF2B5EF4-FFF2-40B4-BE49-F238E27FC236}">
                <a16:creationId xmlns:a16="http://schemas.microsoft.com/office/drawing/2014/main" id="{A9657650-A7B7-4EE0-A812-9AB6879184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83" t="586" r="8649" b="12011"/>
          <a:stretch/>
        </p:blipFill>
        <p:spPr bwMode="auto">
          <a:xfrm>
            <a:off x="361150" y="945100"/>
            <a:ext cx="1906921" cy="3695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130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7"/>
        <p:cNvGrpSpPr/>
        <p:nvPr/>
      </p:nvGrpSpPr>
      <p:grpSpPr>
        <a:xfrm>
          <a:off x="0" y="0"/>
          <a:ext cx="0" cy="0"/>
          <a:chOff x="0" y="0"/>
          <a:chExt cx="0" cy="0"/>
        </a:xfrm>
      </p:grpSpPr>
      <p:pic>
        <p:nvPicPr>
          <p:cNvPr id="9" name="Imagen 8">
            <a:extLst>
              <a:ext uri="{FF2B5EF4-FFF2-40B4-BE49-F238E27FC236}">
                <a16:creationId xmlns:a16="http://schemas.microsoft.com/office/drawing/2014/main" id="{F73FCCA5-09FA-4D17-804B-4071565D1DB7}"/>
              </a:ext>
            </a:extLst>
          </p:cNvPr>
          <p:cNvPicPr>
            <a:picLocks noChangeAspect="1"/>
          </p:cNvPicPr>
          <p:nvPr/>
        </p:nvPicPr>
        <p:blipFill>
          <a:blip r:embed="rId3"/>
          <a:stretch>
            <a:fillRect/>
          </a:stretch>
        </p:blipFill>
        <p:spPr>
          <a:xfrm>
            <a:off x="0" y="0"/>
            <a:ext cx="9144000" cy="801858"/>
          </a:xfrm>
          <a:prstGeom prst="rect">
            <a:avLst/>
          </a:prstGeom>
        </p:spPr>
      </p:pic>
      <p:sp>
        <p:nvSpPr>
          <p:cNvPr id="3" name="AutoShape 4" descr="Imágenes de Medicos rurales libres de derechos | Depositphotos">
            <a:extLst>
              <a:ext uri="{FF2B5EF4-FFF2-40B4-BE49-F238E27FC236}">
                <a16:creationId xmlns:a16="http://schemas.microsoft.com/office/drawing/2014/main" id="{FA09D610-4DA8-4CF6-A143-ACC5841F6042}"/>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AutoShape 6" descr="Imágenes de Medicos rurales libres de derechos | Depositphotos">
            <a:extLst>
              <a:ext uri="{FF2B5EF4-FFF2-40B4-BE49-F238E27FC236}">
                <a16:creationId xmlns:a16="http://schemas.microsoft.com/office/drawing/2014/main" id="{38507907-180D-4B85-9D46-A03B16F57E4E}"/>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 name="Rectángulo 1">
            <a:extLst>
              <a:ext uri="{FF2B5EF4-FFF2-40B4-BE49-F238E27FC236}">
                <a16:creationId xmlns:a16="http://schemas.microsoft.com/office/drawing/2014/main" id="{306B2C1A-257B-4F33-A442-C5ED9E505EC5}"/>
              </a:ext>
            </a:extLst>
          </p:cNvPr>
          <p:cNvSpPr/>
          <p:nvPr/>
        </p:nvSpPr>
        <p:spPr>
          <a:xfrm>
            <a:off x="2420471" y="910362"/>
            <a:ext cx="6426734" cy="3796617"/>
          </a:xfrm>
          <a:prstGeom prst="rect">
            <a:avLst/>
          </a:prstGeom>
        </p:spPr>
        <p:txBody>
          <a:bodyPr wrap="square">
            <a:spAutoFit/>
          </a:bodyPr>
          <a:lstStyle/>
          <a:p>
            <a:pPr algn="just">
              <a:lnSpc>
                <a:spcPct val="107000"/>
              </a:lnSpc>
              <a:spcAft>
                <a:spcPts val="800"/>
              </a:spcAft>
            </a:pPr>
            <a:r>
              <a:rPr lang="es-ES" b="1" dirty="0">
                <a:solidFill>
                  <a:srgbClr val="000078"/>
                </a:solidFill>
                <a:latin typeface="Calibri" panose="020F0502020204030204" pitchFamily="34" charset="0"/>
                <a:ea typeface="Calibri" panose="020F0502020204030204" pitchFamily="34" charset="0"/>
                <a:cs typeface="Times New Roman" panose="02020603050405020304" pitchFamily="18" charset="0"/>
              </a:rPr>
              <a:t>IMPLEMENTAR UN MODELO DE ATENCIÓN SOCIOSANITARIO EN EL MUNDO RURAL PRECISA DE UN ESTUDIO Y PLANIFICACIÓN DE LAS NECESIDADES PARA: </a:t>
            </a:r>
          </a:p>
          <a:p>
            <a:pPr marL="342900" lvl="0" indent="-342900" algn="just">
              <a:lnSpc>
                <a:spcPct val="107000"/>
              </a:lnSpc>
              <a:spcAft>
                <a:spcPts val="600"/>
              </a:spcAft>
              <a:buClr>
                <a:srgbClr val="000078"/>
              </a:buClr>
              <a:buFont typeface="+mj-lt"/>
              <a:buAutoNum type="arabicPeriod"/>
            </a:pPr>
            <a:r>
              <a:rPr lang="es-ES" b="1" dirty="0">
                <a:solidFill>
                  <a:srgbClr val="000078"/>
                </a:solidFill>
                <a:latin typeface="Calibri" panose="020F0502020204030204" pitchFamily="34" charset="0"/>
                <a:ea typeface="Calibri" panose="020F0502020204030204" pitchFamily="34" charset="0"/>
                <a:cs typeface="Times New Roman" panose="02020603050405020304" pitchFamily="18" charset="0"/>
              </a:rPr>
              <a:t>Estimar las necesidades totales de atención social de la población en términos de los diferentes grupos de atención, tipo de servicios requeridos y coste de las necesidades que se satisfacen.</a:t>
            </a:r>
          </a:p>
          <a:p>
            <a:pPr marL="342900" lvl="0" indent="-342900" algn="just">
              <a:lnSpc>
                <a:spcPct val="107000"/>
              </a:lnSpc>
              <a:spcAft>
                <a:spcPts val="600"/>
              </a:spcAft>
              <a:buClr>
                <a:srgbClr val="000078"/>
              </a:buClr>
              <a:buFont typeface="+mj-lt"/>
              <a:buAutoNum type="arabicPeriod"/>
            </a:pPr>
            <a:r>
              <a:rPr lang="es-ES" b="1" dirty="0">
                <a:solidFill>
                  <a:srgbClr val="000078"/>
                </a:solidFill>
                <a:latin typeface="Calibri" panose="020F0502020204030204" pitchFamily="34" charset="0"/>
                <a:ea typeface="Calibri" panose="020F0502020204030204" pitchFamily="34" charset="0"/>
                <a:cs typeface="Times New Roman" panose="02020603050405020304" pitchFamily="18" charset="0"/>
              </a:rPr>
              <a:t>Estimar la población en estado de necesidad que requerirá servicios públicos y el coste de satisfacer dichas necesidades.</a:t>
            </a:r>
          </a:p>
          <a:p>
            <a:pPr marL="342900" lvl="0" indent="-342900" algn="just">
              <a:lnSpc>
                <a:spcPct val="107000"/>
              </a:lnSpc>
              <a:spcAft>
                <a:spcPts val="600"/>
              </a:spcAft>
              <a:buClr>
                <a:srgbClr val="000078"/>
              </a:buClr>
              <a:buFont typeface="+mj-lt"/>
              <a:buAutoNum type="arabicPeriod"/>
            </a:pPr>
            <a:r>
              <a:rPr lang="es-ES" b="1" dirty="0">
                <a:solidFill>
                  <a:srgbClr val="000078"/>
                </a:solidFill>
                <a:latin typeface="Calibri" panose="020F0502020204030204" pitchFamily="34" charset="0"/>
                <a:ea typeface="Calibri" panose="020F0502020204030204" pitchFamily="34" charset="0"/>
                <a:cs typeface="Times New Roman" panose="02020603050405020304" pitchFamily="18" charset="0"/>
              </a:rPr>
              <a:t>Estimar la dimensión de las necesidades no satisfechas y sus implicaciones en términos de costo necesario.</a:t>
            </a:r>
          </a:p>
          <a:p>
            <a:pPr marL="342900" lvl="0" indent="-342900" algn="just">
              <a:lnSpc>
                <a:spcPct val="107000"/>
              </a:lnSpc>
              <a:spcAft>
                <a:spcPts val="600"/>
              </a:spcAft>
              <a:buClr>
                <a:srgbClr val="000078"/>
              </a:buClr>
              <a:buFont typeface="+mj-lt"/>
              <a:buAutoNum type="arabicPeriod"/>
            </a:pPr>
            <a:r>
              <a:rPr lang="es-ES" b="1" dirty="0">
                <a:solidFill>
                  <a:srgbClr val="000078"/>
                </a:solidFill>
                <a:latin typeface="Calibri" panose="020F0502020204030204" pitchFamily="34" charset="0"/>
                <a:ea typeface="Calibri" panose="020F0502020204030204" pitchFamily="34" charset="0"/>
                <a:cs typeface="Times New Roman" panose="02020603050405020304" pitchFamily="18" charset="0"/>
              </a:rPr>
              <a:t>Asegurar una asignación equitativa de recursos entre territorios.</a:t>
            </a:r>
          </a:p>
          <a:p>
            <a:pPr marL="342900" lvl="0" indent="-342900" algn="just">
              <a:lnSpc>
                <a:spcPct val="107000"/>
              </a:lnSpc>
              <a:spcAft>
                <a:spcPts val="600"/>
              </a:spcAft>
              <a:buClr>
                <a:srgbClr val="000078"/>
              </a:buClr>
              <a:buFont typeface="+mj-lt"/>
              <a:buAutoNum type="arabicPeriod"/>
            </a:pPr>
            <a:r>
              <a:rPr lang="es-ES" b="1" dirty="0">
                <a:solidFill>
                  <a:srgbClr val="000078"/>
                </a:solidFill>
                <a:latin typeface="Calibri" panose="020F0502020204030204" pitchFamily="34" charset="0"/>
                <a:ea typeface="Calibri" panose="020F0502020204030204" pitchFamily="34" charset="0"/>
                <a:cs typeface="Times New Roman" panose="02020603050405020304" pitchFamily="18" charset="0"/>
              </a:rPr>
              <a:t>Lograr un equilibrio entre los servicios y los diferentes tipos y grados de necesidad.</a:t>
            </a:r>
          </a:p>
          <a:p>
            <a:pPr marL="342900" lvl="0" indent="-342900" algn="just">
              <a:lnSpc>
                <a:spcPct val="107000"/>
              </a:lnSpc>
              <a:spcAft>
                <a:spcPts val="600"/>
              </a:spcAft>
              <a:buClr>
                <a:srgbClr val="000078"/>
              </a:buClr>
              <a:buFont typeface="+mj-lt"/>
              <a:buAutoNum type="arabicPeriod"/>
            </a:pPr>
            <a:r>
              <a:rPr lang="es-ES" b="1" dirty="0">
                <a:solidFill>
                  <a:srgbClr val="000078"/>
                </a:solidFill>
                <a:latin typeface="Calibri" panose="020F0502020204030204" pitchFamily="34" charset="0"/>
                <a:ea typeface="Calibri" panose="020F0502020204030204" pitchFamily="34" charset="0"/>
                <a:cs typeface="Times New Roman" panose="02020603050405020304" pitchFamily="18" charset="0"/>
              </a:rPr>
              <a:t>Desarrollar estrategias presupuestarias y planes que reflejen una comprensión más adecuada de las necesidades sociosanitarias de la población.</a:t>
            </a:r>
          </a:p>
        </p:txBody>
      </p:sp>
      <p:pic>
        <p:nvPicPr>
          <p:cNvPr id="1026" name="Picture 2" descr="Wikiloc | Ruta Hospital de Órbigo - Murias de Rechivaldo">
            <a:extLst>
              <a:ext uri="{FF2B5EF4-FFF2-40B4-BE49-F238E27FC236}">
                <a16:creationId xmlns:a16="http://schemas.microsoft.com/office/drawing/2014/main" id="{A9657650-A7B7-4EE0-A812-9AB6879184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83" t="586" r="8649" b="12011"/>
          <a:stretch/>
        </p:blipFill>
        <p:spPr bwMode="auto">
          <a:xfrm>
            <a:off x="361150" y="945100"/>
            <a:ext cx="1906921" cy="3695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476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45005B0-4BF3-4B25-AEB4-03C23E83B409}"/>
              </a:ext>
            </a:extLst>
          </p:cNvPr>
          <p:cNvSpPr/>
          <p:nvPr/>
        </p:nvSpPr>
        <p:spPr>
          <a:xfrm>
            <a:off x="3058244" y="1050566"/>
            <a:ext cx="5911303" cy="3908762"/>
          </a:xfrm>
          <a:prstGeom prst="rect">
            <a:avLst/>
          </a:prstGeom>
        </p:spPr>
        <p:txBody>
          <a:bodyPr wrap="square">
            <a:spAutoFit/>
          </a:bodyPr>
          <a:lstStyle/>
          <a:p>
            <a:r>
              <a:rPr lang="es-ES" b="1" dirty="0">
                <a:solidFill>
                  <a:srgbClr val="000078"/>
                </a:solidFill>
              </a:rPr>
              <a:t>INSTRUMENTOS BÁSICOS PARA GARANTIZAR UNA BUENA ATENCIÓN SOCIOSANITARIA</a:t>
            </a:r>
            <a:r>
              <a:rPr lang="es-ES" dirty="0">
                <a:solidFill>
                  <a:srgbClr val="000078"/>
                </a:solidFill>
              </a:rPr>
              <a:t>: </a:t>
            </a:r>
          </a:p>
          <a:p>
            <a:endParaRPr lang="es-ES" dirty="0">
              <a:solidFill>
                <a:srgbClr val="000078"/>
              </a:solidFill>
            </a:endParaRPr>
          </a:p>
          <a:p>
            <a:pPr marL="171450" indent="-171450">
              <a:buFont typeface="Wingdings" panose="05000000000000000000" pitchFamily="2" charset="2"/>
              <a:buChar char="q"/>
            </a:pPr>
            <a:r>
              <a:rPr lang="es-ES" sz="1200" b="1" dirty="0">
                <a:solidFill>
                  <a:srgbClr val="000078"/>
                </a:solidFill>
              </a:rPr>
              <a:t>Presupuestos y plantillas adecuadas </a:t>
            </a:r>
            <a:r>
              <a:rPr lang="es-ES" sz="1200" dirty="0">
                <a:solidFill>
                  <a:srgbClr val="000078"/>
                </a:solidFill>
              </a:rPr>
              <a:t>para satisfacer la atención sociosanitaria en </a:t>
            </a:r>
            <a:r>
              <a:rPr lang="es-ES" sz="1200">
                <a:solidFill>
                  <a:srgbClr val="000078"/>
                </a:solidFill>
              </a:rPr>
              <a:t>los distintos </a:t>
            </a:r>
            <a:r>
              <a:rPr lang="es-ES" sz="1200" dirty="0">
                <a:solidFill>
                  <a:srgbClr val="000078"/>
                </a:solidFill>
              </a:rPr>
              <a:t>grados de complejidad de los diferentes recursos de apoyo y asistencia.</a:t>
            </a:r>
          </a:p>
          <a:p>
            <a:endParaRPr lang="es-ES" sz="1200" dirty="0">
              <a:solidFill>
                <a:srgbClr val="000078"/>
              </a:solidFill>
            </a:endParaRPr>
          </a:p>
          <a:p>
            <a:pPr marL="171450" lvl="4" indent="-171450">
              <a:buFont typeface="Wingdings" panose="05000000000000000000" pitchFamily="2" charset="2"/>
              <a:buChar char="q"/>
            </a:pPr>
            <a:r>
              <a:rPr lang="es-ES" sz="1200" b="1" dirty="0">
                <a:solidFill>
                  <a:srgbClr val="000078"/>
                </a:solidFill>
              </a:rPr>
              <a:t>Estructura y órganos de coordinación</a:t>
            </a:r>
            <a:r>
              <a:rPr lang="es-ES" sz="1200" dirty="0">
                <a:solidFill>
                  <a:srgbClr val="000078"/>
                </a:solidFill>
              </a:rPr>
              <a:t>, en todos los niveles (directivo, gestor y profesional, de ambos sistemas) que compartan procesos y procedimientos y que asuman la responsabilidad de su puesta en funcionamiento y evaluación.</a:t>
            </a:r>
          </a:p>
          <a:p>
            <a:pPr lvl="4"/>
            <a:endParaRPr lang="es-ES" sz="1200" dirty="0">
              <a:solidFill>
                <a:srgbClr val="000078"/>
              </a:solidFill>
            </a:endParaRPr>
          </a:p>
          <a:p>
            <a:pPr marL="171450" lvl="3" indent="-171450">
              <a:buFont typeface="Wingdings" panose="05000000000000000000" pitchFamily="2" charset="2"/>
              <a:buChar char="q"/>
            </a:pPr>
            <a:r>
              <a:rPr lang="es-ES" sz="1200" dirty="0">
                <a:solidFill>
                  <a:srgbClr val="000078"/>
                </a:solidFill>
              </a:rPr>
              <a:t> </a:t>
            </a:r>
            <a:r>
              <a:rPr lang="es-ES" sz="1200" b="1" dirty="0">
                <a:solidFill>
                  <a:srgbClr val="000078"/>
                </a:solidFill>
              </a:rPr>
              <a:t>Metodología de trabajo común basada </a:t>
            </a:r>
            <a:r>
              <a:rPr lang="es-ES" sz="1200" dirty="0">
                <a:solidFill>
                  <a:srgbClr val="000078"/>
                </a:solidFill>
              </a:rPr>
              <a:t>en la Gestión de Procesos y Gestión Compartida de Casos que establezca herramientas comunes: guías, procesos, procedimientos y protocolos de acceso y alta para garantizar la continuidad de los cuidados. </a:t>
            </a:r>
          </a:p>
          <a:p>
            <a:pPr lvl="3"/>
            <a:endParaRPr lang="es-ES" sz="1200" dirty="0">
              <a:solidFill>
                <a:srgbClr val="000078"/>
              </a:solidFill>
            </a:endParaRPr>
          </a:p>
          <a:p>
            <a:pPr marL="171450" lvl="3" indent="-171450">
              <a:buFont typeface="Wingdings" panose="05000000000000000000" pitchFamily="2" charset="2"/>
              <a:buChar char="q"/>
            </a:pPr>
            <a:r>
              <a:rPr lang="es-ES" sz="1200" b="1" dirty="0">
                <a:solidFill>
                  <a:srgbClr val="000078"/>
                </a:solidFill>
              </a:rPr>
              <a:t>Sistema de información compartido</a:t>
            </a:r>
            <a:r>
              <a:rPr lang="es-ES" sz="1200" dirty="0">
                <a:solidFill>
                  <a:srgbClr val="000078"/>
                </a:solidFill>
              </a:rPr>
              <a:t>, con acceso a los datos significativos para la coordinación y elaboración del plan de cuidados y prestaciones, mediante la interoperabilidad de los sistemas existentes o con la creación de una interface de uso común.</a:t>
            </a:r>
            <a:r>
              <a:rPr lang="es-ES" dirty="0">
                <a:solidFill>
                  <a:srgbClr val="000078"/>
                </a:solidFill>
              </a:rPr>
              <a:t> </a:t>
            </a:r>
          </a:p>
        </p:txBody>
      </p:sp>
      <p:pic>
        <p:nvPicPr>
          <p:cNvPr id="3" name="Imagen 2">
            <a:extLst>
              <a:ext uri="{FF2B5EF4-FFF2-40B4-BE49-F238E27FC236}">
                <a16:creationId xmlns:a16="http://schemas.microsoft.com/office/drawing/2014/main" id="{3DA1E199-1A1D-4943-9B8C-36EA19B11A76}"/>
              </a:ext>
            </a:extLst>
          </p:cNvPr>
          <p:cNvPicPr>
            <a:picLocks noChangeAspect="1"/>
          </p:cNvPicPr>
          <p:nvPr/>
        </p:nvPicPr>
        <p:blipFill>
          <a:blip r:embed="rId3"/>
          <a:stretch>
            <a:fillRect/>
          </a:stretch>
        </p:blipFill>
        <p:spPr>
          <a:xfrm>
            <a:off x="0" y="0"/>
            <a:ext cx="9144000" cy="883025"/>
          </a:xfrm>
          <a:prstGeom prst="rect">
            <a:avLst/>
          </a:prstGeom>
        </p:spPr>
      </p:pic>
      <p:pic>
        <p:nvPicPr>
          <p:cNvPr id="4" name="Picture 2" descr="Thumbnail Image Un dibujo que muestre a un médico generalista y a un médico especialista">
            <a:extLst>
              <a:ext uri="{FF2B5EF4-FFF2-40B4-BE49-F238E27FC236}">
                <a16:creationId xmlns:a16="http://schemas.microsoft.com/office/drawing/2014/main" id="{EE3EE172-C303-4C46-A2DA-042698BC1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452" y="1048419"/>
            <a:ext cx="2799269" cy="3754874"/>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536AA055-B1A1-40EC-9566-2EE24042EE39}"/>
              </a:ext>
            </a:extLst>
          </p:cNvPr>
          <p:cNvSpPr txBox="1"/>
          <p:nvPr/>
        </p:nvSpPr>
        <p:spPr>
          <a:xfrm>
            <a:off x="448670" y="4851606"/>
            <a:ext cx="2250831" cy="215444"/>
          </a:xfrm>
          <a:prstGeom prst="rect">
            <a:avLst/>
          </a:prstGeom>
          <a:noFill/>
        </p:spPr>
        <p:txBody>
          <a:bodyPr wrap="square" rtlCol="0">
            <a:spAutoFit/>
          </a:bodyPr>
          <a:lstStyle/>
          <a:p>
            <a:r>
              <a:rPr lang="es-ES" sz="800" dirty="0"/>
              <a:t>Imagen realizada con IA (</a:t>
            </a:r>
            <a:r>
              <a:rPr lang="es-ES" sz="800" dirty="0" err="1"/>
              <a:t>Coplilot</a:t>
            </a:r>
            <a:r>
              <a:rPr lang="es-ES" sz="800" dirty="0"/>
              <a:t>)</a:t>
            </a:r>
          </a:p>
        </p:txBody>
      </p:sp>
    </p:spTree>
    <p:extLst>
      <p:ext uri="{BB962C8B-B14F-4D97-AF65-F5344CB8AC3E}">
        <p14:creationId xmlns:p14="http://schemas.microsoft.com/office/powerpoint/2010/main" val="4110366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7"/>
        <p:cNvGrpSpPr/>
        <p:nvPr/>
      </p:nvGrpSpPr>
      <p:grpSpPr>
        <a:xfrm>
          <a:off x="0" y="0"/>
          <a:ext cx="0" cy="0"/>
          <a:chOff x="0" y="0"/>
          <a:chExt cx="0" cy="0"/>
        </a:xfrm>
      </p:grpSpPr>
      <p:pic>
        <p:nvPicPr>
          <p:cNvPr id="9" name="Imagen 8">
            <a:extLst>
              <a:ext uri="{FF2B5EF4-FFF2-40B4-BE49-F238E27FC236}">
                <a16:creationId xmlns:a16="http://schemas.microsoft.com/office/drawing/2014/main" id="{F73FCCA5-09FA-4D17-804B-4071565D1DB7}"/>
              </a:ext>
            </a:extLst>
          </p:cNvPr>
          <p:cNvPicPr>
            <a:picLocks noChangeAspect="1"/>
          </p:cNvPicPr>
          <p:nvPr/>
        </p:nvPicPr>
        <p:blipFill>
          <a:blip r:embed="rId3"/>
          <a:stretch>
            <a:fillRect/>
          </a:stretch>
        </p:blipFill>
        <p:spPr>
          <a:xfrm>
            <a:off x="0" y="0"/>
            <a:ext cx="9144000" cy="801858"/>
          </a:xfrm>
          <a:prstGeom prst="rect">
            <a:avLst/>
          </a:prstGeom>
        </p:spPr>
      </p:pic>
      <p:sp>
        <p:nvSpPr>
          <p:cNvPr id="5" name="CuadroTexto 4">
            <a:extLst>
              <a:ext uri="{FF2B5EF4-FFF2-40B4-BE49-F238E27FC236}">
                <a16:creationId xmlns:a16="http://schemas.microsoft.com/office/drawing/2014/main" id="{042C8E90-FE3A-4644-BA12-42EC91A4667D}"/>
              </a:ext>
            </a:extLst>
          </p:cNvPr>
          <p:cNvSpPr txBox="1"/>
          <p:nvPr/>
        </p:nvSpPr>
        <p:spPr>
          <a:xfrm>
            <a:off x="4803709" y="1072407"/>
            <a:ext cx="4210851" cy="738664"/>
          </a:xfrm>
          <a:prstGeom prst="rect">
            <a:avLst/>
          </a:prstGeom>
          <a:noFill/>
        </p:spPr>
        <p:txBody>
          <a:bodyPr wrap="square" rtlCol="0">
            <a:spAutoFit/>
          </a:bodyPr>
          <a:lstStyle/>
          <a:p>
            <a:r>
              <a:rPr lang="es-ES" b="1" dirty="0">
                <a:solidFill>
                  <a:srgbClr val="000078"/>
                </a:solidFill>
              </a:rPr>
              <a:t>Lo que define el espacio sociosanitario son las </a:t>
            </a:r>
            <a:r>
              <a:rPr lang="es-ES" b="1" u="sng" dirty="0">
                <a:solidFill>
                  <a:srgbClr val="000078"/>
                </a:solidFill>
              </a:rPr>
              <a:t>personas</a:t>
            </a:r>
            <a:r>
              <a:rPr lang="es-ES" b="1" dirty="0">
                <a:solidFill>
                  <a:srgbClr val="000078"/>
                </a:solidFill>
              </a:rPr>
              <a:t> (clientes/pacientes/profesionales) con sus </a:t>
            </a:r>
            <a:r>
              <a:rPr lang="es-ES" b="1" u="sng" dirty="0">
                <a:solidFill>
                  <a:srgbClr val="000078"/>
                </a:solidFill>
              </a:rPr>
              <a:t>necesidades</a:t>
            </a:r>
            <a:r>
              <a:rPr lang="es-ES" b="1" dirty="0">
                <a:solidFill>
                  <a:srgbClr val="000078"/>
                </a:solidFill>
              </a:rPr>
              <a:t> sociales y sanitarias</a:t>
            </a:r>
          </a:p>
        </p:txBody>
      </p:sp>
      <p:sp>
        <p:nvSpPr>
          <p:cNvPr id="6" name="CuadroTexto 5">
            <a:extLst>
              <a:ext uri="{FF2B5EF4-FFF2-40B4-BE49-F238E27FC236}">
                <a16:creationId xmlns:a16="http://schemas.microsoft.com/office/drawing/2014/main" id="{3D0C564B-CE66-40CC-8232-95867AF8E5F1}"/>
              </a:ext>
            </a:extLst>
          </p:cNvPr>
          <p:cNvSpPr txBox="1"/>
          <p:nvPr/>
        </p:nvSpPr>
        <p:spPr>
          <a:xfrm>
            <a:off x="4803708" y="2081620"/>
            <a:ext cx="3949593" cy="1308050"/>
          </a:xfrm>
          <a:prstGeom prst="rect">
            <a:avLst/>
          </a:prstGeom>
          <a:noFill/>
        </p:spPr>
        <p:txBody>
          <a:bodyPr wrap="square" rtlCol="0">
            <a:spAutoFit/>
          </a:bodyPr>
          <a:lstStyle/>
          <a:p>
            <a:pPr>
              <a:spcAft>
                <a:spcPts val="600"/>
              </a:spcAft>
            </a:pPr>
            <a:r>
              <a:rPr lang="es-ES" b="1" dirty="0">
                <a:solidFill>
                  <a:srgbClr val="000078"/>
                </a:solidFill>
              </a:rPr>
              <a:t>QUÉ ES SOCIOSANITARIO:</a:t>
            </a:r>
          </a:p>
          <a:p>
            <a:r>
              <a:rPr lang="es-ES" sz="1200" dirty="0">
                <a:solidFill>
                  <a:srgbClr val="000078"/>
                </a:solidFill>
              </a:rPr>
              <a:t>Actuación </a:t>
            </a:r>
            <a:r>
              <a:rPr lang="es-ES" sz="1200" b="1" dirty="0">
                <a:solidFill>
                  <a:srgbClr val="000078"/>
                </a:solidFill>
              </a:rPr>
              <a:t>simultánea</a:t>
            </a:r>
            <a:r>
              <a:rPr lang="es-ES" sz="1200" dirty="0">
                <a:solidFill>
                  <a:srgbClr val="000078"/>
                </a:solidFill>
              </a:rPr>
              <a:t>  con efectos </a:t>
            </a:r>
            <a:r>
              <a:rPr lang="es-ES" sz="1200" b="1" dirty="0">
                <a:solidFill>
                  <a:srgbClr val="000078"/>
                </a:solidFill>
              </a:rPr>
              <a:t>sinérgicos</a:t>
            </a:r>
            <a:r>
              <a:rPr lang="es-ES" sz="1200" dirty="0">
                <a:solidFill>
                  <a:srgbClr val="000078"/>
                </a:solidFill>
              </a:rPr>
              <a:t> del sistema de salud y del sistema social para atender a personas que precisan de ambos sistemas de forma significativa cuantitativa o cualitativamente.</a:t>
            </a:r>
          </a:p>
          <a:p>
            <a:endParaRPr lang="es-ES" sz="1200" dirty="0">
              <a:solidFill>
                <a:srgbClr val="000078"/>
              </a:solidFill>
            </a:endParaRPr>
          </a:p>
        </p:txBody>
      </p:sp>
      <p:pic>
        <p:nvPicPr>
          <p:cNvPr id="7" name="Imagen 6">
            <a:extLst>
              <a:ext uri="{FF2B5EF4-FFF2-40B4-BE49-F238E27FC236}">
                <a16:creationId xmlns:a16="http://schemas.microsoft.com/office/drawing/2014/main" id="{90A66797-6C7F-4524-8F51-B2B524E3CD60}"/>
              </a:ext>
            </a:extLst>
          </p:cNvPr>
          <p:cNvPicPr>
            <a:picLocks noChangeAspect="1"/>
          </p:cNvPicPr>
          <p:nvPr/>
        </p:nvPicPr>
        <p:blipFill>
          <a:blip r:embed="rId4"/>
          <a:stretch>
            <a:fillRect/>
          </a:stretch>
        </p:blipFill>
        <p:spPr>
          <a:xfrm>
            <a:off x="129440" y="1097373"/>
            <a:ext cx="4625627" cy="3281233"/>
          </a:xfrm>
          <a:prstGeom prst="rect">
            <a:avLst/>
          </a:prstGeom>
        </p:spPr>
      </p:pic>
      <p:sp>
        <p:nvSpPr>
          <p:cNvPr id="8" name="CuadroTexto 7">
            <a:extLst>
              <a:ext uri="{FF2B5EF4-FFF2-40B4-BE49-F238E27FC236}">
                <a16:creationId xmlns:a16="http://schemas.microsoft.com/office/drawing/2014/main" id="{2D47DE4C-6D6B-4DDA-ABA9-6B2047988E35}"/>
              </a:ext>
            </a:extLst>
          </p:cNvPr>
          <p:cNvSpPr txBox="1"/>
          <p:nvPr/>
        </p:nvSpPr>
        <p:spPr>
          <a:xfrm>
            <a:off x="4803707" y="3532484"/>
            <a:ext cx="3949593" cy="1123384"/>
          </a:xfrm>
          <a:prstGeom prst="rect">
            <a:avLst/>
          </a:prstGeom>
          <a:noFill/>
        </p:spPr>
        <p:txBody>
          <a:bodyPr wrap="square" rtlCol="0">
            <a:spAutoFit/>
          </a:bodyPr>
          <a:lstStyle/>
          <a:p>
            <a:pPr>
              <a:spcAft>
                <a:spcPts val="600"/>
              </a:spcAft>
            </a:pPr>
            <a:r>
              <a:rPr lang="es-ES" b="1" dirty="0">
                <a:solidFill>
                  <a:srgbClr val="000078"/>
                </a:solidFill>
              </a:rPr>
              <a:t>QUÉ NO ES SOCIOSANITARIO:</a:t>
            </a:r>
          </a:p>
          <a:p>
            <a:r>
              <a:rPr lang="es-ES" sz="1200" dirty="0">
                <a:solidFill>
                  <a:srgbClr val="000078"/>
                </a:solidFill>
              </a:rPr>
              <a:t>La intervención en la que el sistema sanitario interviene y el sistema de servicios sociales también intervine sobre el mismo paciente/persona, pero de forma independiente.</a:t>
            </a:r>
          </a:p>
        </p:txBody>
      </p:sp>
      <p:sp>
        <p:nvSpPr>
          <p:cNvPr id="12" name="Forma libre: forma 11">
            <a:extLst>
              <a:ext uri="{FF2B5EF4-FFF2-40B4-BE49-F238E27FC236}">
                <a16:creationId xmlns:a16="http://schemas.microsoft.com/office/drawing/2014/main" id="{24D69D63-7D17-457C-BE65-08EFD5CE726F}"/>
              </a:ext>
            </a:extLst>
          </p:cNvPr>
          <p:cNvSpPr/>
          <p:nvPr/>
        </p:nvSpPr>
        <p:spPr>
          <a:xfrm>
            <a:off x="80798" y="938586"/>
            <a:ext cx="1318512" cy="3440020"/>
          </a:xfrm>
          <a:custGeom>
            <a:avLst/>
            <a:gdLst>
              <a:gd name="connsiteX0" fmla="*/ 821157 w 1740628"/>
              <a:gd name="connsiteY0" fmla="*/ 406640 h 4187456"/>
              <a:gd name="connsiteX1" fmla="*/ 107648 w 1740628"/>
              <a:gd name="connsiteY1" fmla="*/ 413568 h 4187456"/>
              <a:gd name="connsiteX2" fmla="*/ 156139 w 1740628"/>
              <a:gd name="connsiteY2" fmla="*/ 3634749 h 4187456"/>
              <a:gd name="connsiteX3" fmla="*/ 1548521 w 1740628"/>
              <a:gd name="connsiteY3" fmla="*/ 3863349 h 4187456"/>
              <a:gd name="connsiteX4" fmla="*/ 1590084 w 1740628"/>
              <a:gd name="connsiteY4" fmla="*/ 316586 h 4187456"/>
              <a:gd name="connsiteX5" fmla="*/ 253121 w 1740628"/>
              <a:gd name="connsiteY5" fmla="*/ 150331 h 4187456"/>
              <a:gd name="connsiteX6" fmla="*/ 377812 w 1740628"/>
              <a:gd name="connsiteY6" fmla="*/ 122622 h 418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0628" h="4187456">
                <a:moveTo>
                  <a:pt x="821157" y="406640"/>
                </a:moveTo>
                <a:cubicBezTo>
                  <a:pt x="519820" y="141095"/>
                  <a:pt x="218484" y="-124450"/>
                  <a:pt x="107648" y="413568"/>
                </a:cubicBezTo>
                <a:cubicBezTo>
                  <a:pt x="-3188" y="951586"/>
                  <a:pt x="-84006" y="3059786"/>
                  <a:pt x="156139" y="3634749"/>
                </a:cubicBezTo>
                <a:cubicBezTo>
                  <a:pt x="396284" y="4209712"/>
                  <a:pt x="1309530" y="4416376"/>
                  <a:pt x="1548521" y="3863349"/>
                </a:cubicBezTo>
                <a:cubicBezTo>
                  <a:pt x="1787512" y="3310322"/>
                  <a:pt x="1805984" y="935422"/>
                  <a:pt x="1590084" y="316586"/>
                </a:cubicBezTo>
                <a:cubicBezTo>
                  <a:pt x="1374184" y="-302250"/>
                  <a:pt x="455166" y="182658"/>
                  <a:pt x="253121" y="150331"/>
                </a:cubicBezTo>
                <a:cubicBezTo>
                  <a:pt x="51076" y="118004"/>
                  <a:pt x="214444" y="120313"/>
                  <a:pt x="377812" y="12262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Forma libre: forma 12">
            <a:extLst>
              <a:ext uri="{FF2B5EF4-FFF2-40B4-BE49-F238E27FC236}">
                <a16:creationId xmlns:a16="http://schemas.microsoft.com/office/drawing/2014/main" id="{02501F20-4EF0-4321-8F25-A0B2044A1D1A}"/>
              </a:ext>
            </a:extLst>
          </p:cNvPr>
          <p:cNvSpPr/>
          <p:nvPr/>
        </p:nvSpPr>
        <p:spPr>
          <a:xfrm flipH="1">
            <a:off x="3436555" y="954632"/>
            <a:ext cx="1318512" cy="3423974"/>
          </a:xfrm>
          <a:custGeom>
            <a:avLst/>
            <a:gdLst>
              <a:gd name="connsiteX0" fmla="*/ 821157 w 1740628"/>
              <a:gd name="connsiteY0" fmla="*/ 406640 h 4187456"/>
              <a:gd name="connsiteX1" fmla="*/ 107648 w 1740628"/>
              <a:gd name="connsiteY1" fmla="*/ 413568 h 4187456"/>
              <a:gd name="connsiteX2" fmla="*/ 156139 w 1740628"/>
              <a:gd name="connsiteY2" fmla="*/ 3634749 h 4187456"/>
              <a:gd name="connsiteX3" fmla="*/ 1548521 w 1740628"/>
              <a:gd name="connsiteY3" fmla="*/ 3863349 h 4187456"/>
              <a:gd name="connsiteX4" fmla="*/ 1590084 w 1740628"/>
              <a:gd name="connsiteY4" fmla="*/ 316586 h 4187456"/>
              <a:gd name="connsiteX5" fmla="*/ 253121 w 1740628"/>
              <a:gd name="connsiteY5" fmla="*/ 150331 h 4187456"/>
              <a:gd name="connsiteX6" fmla="*/ 377812 w 1740628"/>
              <a:gd name="connsiteY6" fmla="*/ 122622 h 418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0628" h="4187456">
                <a:moveTo>
                  <a:pt x="821157" y="406640"/>
                </a:moveTo>
                <a:cubicBezTo>
                  <a:pt x="519820" y="141095"/>
                  <a:pt x="218484" y="-124450"/>
                  <a:pt x="107648" y="413568"/>
                </a:cubicBezTo>
                <a:cubicBezTo>
                  <a:pt x="-3188" y="951586"/>
                  <a:pt x="-84006" y="3059786"/>
                  <a:pt x="156139" y="3634749"/>
                </a:cubicBezTo>
                <a:cubicBezTo>
                  <a:pt x="396284" y="4209712"/>
                  <a:pt x="1309530" y="4416376"/>
                  <a:pt x="1548521" y="3863349"/>
                </a:cubicBezTo>
                <a:cubicBezTo>
                  <a:pt x="1787512" y="3310322"/>
                  <a:pt x="1805984" y="935422"/>
                  <a:pt x="1590084" y="316586"/>
                </a:cubicBezTo>
                <a:cubicBezTo>
                  <a:pt x="1374184" y="-302250"/>
                  <a:pt x="455166" y="182658"/>
                  <a:pt x="253121" y="150331"/>
                </a:cubicBezTo>
                <a:cubicBezTo>
                  <a:pt x="51076" y="118004"/>
                  <a:pt x="214444" y="120313"/>
                  <a:pt x="377812" y="12262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02905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7"/>
        <p:cNvGrpSpPr/>
        <p:nvPr/>
      </p:nvGrpSpPr>
      <p:grpSpPr>
        <a:xfrm>
          <a:off x="0" y="0"/>
          <a:ext cx="0" cy="0"/>
          <a:chOff x="0" y="0"/>
          <a:chExt cx="0" cy="0"/>
        </a:xfrm>
      </p:grpSpPr>
      <p:pic>
        <p:nvPicPr>
          <p:cNvPr id="9" name="Imagen 8">
            <a:extLst>
              <a:ext uri="{FF2B5EF4-FFF2-40B4-BE49-F238E27FC236}">
                <a16:creationId xmlns:a16="http://schemas.microsoft.com/office/drawing/2014/main" id="{F73FCCA5-09FA-4D17-804B-4071565D1DB7}"/>
              </a:ext>
            </a:extLst>
          </p:cNvPr>
          <p:cNvPicPr>
            <a:picLocks noChangeAspect="1"/>
          </p:cNvPicPr>
          <p:nvPr/>
        </p:nvPicPr>
        <p:blipFill>
          <a:blip r:embed="rId3"/>
          <a:stretch>
            <a:fillRect/>
          </a:stretch>
        </p:blipFill>
        <p:spPr>
          <a:xfrm>
            <a:off x="0" y="0"/>
            <a:ext cx="9144000" cy="801858"/>
          </a:xfrm>
          <a:prstGeom prst="rect">
            <a:avLst/>
          </a:prstGeom>
        </p:spPr>
      </p:pic>
      <p:sp>
        <p:nvSpPr>
          <p:cNvPr id="3" name="AutoShape 4" descr="Imágenes de Medicos rurales libres de derechos | Depositphotos">
            <a:extLst>
              <a:ext uri="{FF2B5EF4-FFF2-40B4-BE49-F238E27FC236}">
                <a16:creationId xmlns:a16="http://schemas.microsoft.com/office/drawing/2014/main" id="{FA09D610-4DA8-4CF6-A143-ACC5841F6042}"/>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AutoShape 6" descr="Imágenes de Medicos rurales libres de derechos | Depositphotos">
            <a:extLst>
              <a:ext uri="{FF2B5EF4-FFF2-40B4-BE49-F238E27FC236}">
                <a16:creationId xmlns:a16="http://schemas.microsoft.com/office/drawing/2014/main" id="{38507907-180D-4B85-9D46-A03B16F57E4E}"/>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5" name="Rectángulo 4">
            <a:extLst>
              <a:ext uri="{FF2B5EF4-FFF2-40B4-BE49-F238E27FC236}">
                <a16:creationId xmlns:a16="http://schemas.microsoft.com/office/drawing/2014/main" id="{C042B9A7-F484-45A1-9ADE-ECA125E1C4C5}"/>
              </a:ext>
            </a:extLst>
          </p:cNvPr>
          <p:cNvSpPr/>
          <p:nvPr/>
        </p:nvSpPr>
        <p:spPr>
          <a:xfrm>
            <a:off x="3153014" y="1704415"/>
            <a:ext cx="5614469" cy="2039469"/>
          </a:xfrm>
          <a:prstGeom prst="rect">
            <a:avLst/>
          </a:prstGeom>
          <a:solidFill>
            <a:schemeClr val="accent1">
              <a:lumMod val="40000"/>
              <a:lumOff val="60000"/>
            </a:schemeClr>
          </a:solidFill>
          <a:ln w="38100">
            <a:solidFill>
              <a:schemeClr val="accent1"/>
            </a:solidFill>
          </a:ln>
        </p:spPr>
        <p:txBody>
          <a:bodyPr wrap="square">
            <a:spAutoFit/>
          </a:bodyPr>
          <a:lstStyle/>
          <a:p>
            <a:pPr algn="ctr">
              <a:lnSpc>
                <a:spcPct val="107000"/>
              </a:lnSpc>
              <a:spcAft>
                <a:spcPts val="800"/>
              </a:spcAft>
            </a:pPr>
            <a:r>
              <a:rPr lang="es-ES" sz="2400" b="1" dirty="0">
                <a:solidFill>
                  <a:srgbClr val="000078"/>
                </a:solidFill>
                <a:latin typeface="Arial" panose="020B0604020202020204" pitchFamily="34" charset="0"/>
                <a:ea typeface="Calibri" panose="020F0502020204030204" pitchFamily="34" charset="0"/>
                <a:cs typeface="Arial" panose="020B0604020202020204" pitchFamily="34" charset="0"/>
              </a:rPr>
              <a:t>¿La atención sociosanitaria a las personas del mundo rural forma parte de las prioridades de las políticas públicas, tanto nacionales como autonómicas?</a:t>
            </a:r>
          </a:p>
        </p:txBody>
      </p:sp>
      <p:pic>
        <p:nvPicPr>
          <p:cNvPr id="1026" name="Picture 2" descr="1.798.300+ Interrogante Fotografías de stock, fotos e ...">
            <a:extLst>
              <a:ext uri="{FF2B5EF4-FFF2-40B4-BE49-F238E27FC236}">
                <a16:creationId xmlns:a16="http://schemas.microsoft.com/office/drawing/2014/main" id="{78B648B5-BCCC-4233-96E2-B441706909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876" y="1524680"/>
            <a:ext cx="2398938" cy="2398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319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DA1E199-1A1D-4943-9B8C-36EA19B11A76}"/>
              </a:ext>
            </a:extLst>
          </p:cNvPr>
          <p:cNvPicPr>
            <a:picLocks noChangeAspect="1"/>
          </p:cNvPicPr>
          <p:nvPr/>
        </p:nvPicPr>
        <p:blipFill>
          <a:blip r:embed="rId3"/>
          <a:stretch>
            <a:fillRect/>
          </a:stretch>
        </p:blipFill>
        <p:spPr>
          <a:xfrm>
            <a:off x="0" y="0"/>
            <a:ext cx="9144000" cy="883025"/>
          </a:xfrm>
          <a:prstGeom prst="rect">
            <a:avLst/>
          </a:prstGeom>
        </p:spPr>
      </p:pic>
      <p:sp>
        <p:nvSpPr>
          <p:cNvPr id="5" name="CuadroTexto 4">
            <a:extLst>
              <a:ext uri="{FF2B5EF4-FFF2-40B4-BE49-F238E27FC236}">
                <a16:creationId xmlns:a16="http://schemas.microsoft.com/office/drawing/2014/main" id="{99B27B4A-AC0D-4F1D-B95E-6CC8DF0E1324}"/>
              </a:ext>
            </a:extLst>
          </p:cNvPr>
          <p:cNvSpPr txBox="1"/>
          <p:nvPr/>
        </p:nvSpPr>
        <p:spPr>
          <a:xfrm>
            <a:off x="2922733" y="1110102"/>
            <a:ext cx="5693728" cy="307777"/>
          </a:xfrm>
          <a:prstGeom prst="rect">
            <a:avLst/>
          </a:prstGeom>
          <a:noFill/>
        </p:spPr>
        <p:txBody>
          <a:bodyPr wrap="square" rtlCol="0">
            <a:spAutoFit/>
          </a:bodyPr>
          <a:lstStyle/>
          <a:p>
            <a:r>
              <a:rPr lang="es-ES" b="1">
                <a:solidFill>
                  <a:srgbClr val="000078"/>
                </a:solidFill>
              </a:rPr>
              <a:t>LOS AGUJEROS </a:t>
            </a:r>
            <a:r>
              <a:rPr lang="es-ES" b="1" dirty="0">
                <a:solidFill>
                  <a:srgbClr val="000078"/>
                </a:solidFill>
              </a:rPr>
              <a:t>NEGROS DE LA ATENCION SOCIOSANITARIA</a:t>
            </a:r>
          </a:p>
        </p:txBody>
      </p:sp>
      <p:sp>
        <p:nvSpPr>
          <p:cNvPr id="6" name="CuadroTexto 5">
            <a:extLst>
              <a:ext uri="{FF2B5EF4-FFF2-40B4-BE49-F238E27FC236}">
                <a16:creationId xmlns:a16="http://schemas.microsoft.com/office/drawing/2014/main" id="{302B3834-43CF-4BDB-91F6-511A7A873044}"/>
              </a:ext>
            </a:extLst>
          </p:cNvPr>
          <p:cNvSpPr txBox="1"/>
          <p:nvPr/>
        </p:nvSpPr>
        <p:spPr>
          <a:xfrm>
            <a:off x="3034748" y="1644957"/>
            <a:ext cx="5791200" cy="3108543"/>
          </a:xfrm>
          <a:prstGeom prst="rect">
            <a:avLst/>
          </a:prstGeom>
          <a:noFill/>
        </p:spPr>
        <p:txBody>
          <a:bodyPr wrap="square" rtlCol="0">
            <a:spAutoFit/>
          </a:bodyPr>
          <a:lstStyle/>
          <a:p>
            <a:pPr marL="285750" lvl="1" indent="-285750">
              <a:buClr>
                <a:srgbClr val="000078"/>
              </a:buClr>
              <a:buFont typeface="Wingdings" panose="05000000000000000000" pitchFamily="2" charset="2"/>
              <a:buChar char="§"/>
            </a:pPr>
            <a:r>
              <a:rPr lang="es-ES" b="1" dirty="0">
                <a:solidFill>
                  <a:srgbClr val="000078"/>
                </a:solidFill>
              </a:rPr>
              <a:t>No hay un único modelo</a:t>
            </a:r>
            <a:r>
              <a:rPr lang="es-ES" dirty="0">
                <a:solidFill>
                  <a:srgbClr val="000078"/>
                </a:solidFill>
              </a:rPr>
              <a:t>. Cada CCAA ha desarrollado su propio modelo sociosanitario</a:t>
            </a:r>
          </a:p>
          <a:p>
            <a:pPr marL="285750" indent="-285750">
              <a:buClr>
                <a:srgbClr val="000078"/>
              </a:buClr>
              <a:buFont typeface="Wingdings" panose="05000000000000000000" pitchFamily="2" charset="2"/>
              <a:buChar char="§"/>
            </a:pPr>
            <a:r>
              <a:rPr lang="es-ES" dirty="0">
                <a:solidFill>
                  <a:srgbClr val="000078"/>
                </a:solidFill>
              </a:rPr>
              <a:t>La coordinación sociosanitaria requiere </a:t>
            </a:r>
            <a:r>
              <a:rPr lang="es-ES" b="1" dirty="0">
                <a:solidFill>
                  <a:srgbClr val="000078"/>
                </a:solidFill>
              </a:rPr>
              <a:t>compartir información</a:t>
            </a:r>
            <a:r>
              <a:rPr lang="es-ES" dirty="0">
                <a:solidFill>
                  <a:srgbClr val="000078"/>
                </a:solidFill>
              </a:rPr>
              <a:t> y acceso a la información sobre pacientes</a:t>
            </a:r>
          </a:p>
          <a:p>
            <a:pPr marL="285750" indent="-285750">
              <a:buClr>
                <a:srgbClr val="000078"/>
              </a:buClr>
              <a:buFont typeface="Wingdings" panose="05000000000000000000" pitchFamily="2" charset="2"/>
              <a:buChar char="§"/>
            </a:pPr>
            <a:r>
              <a:rPr lang="es-ES" dirty="0">
                <a:solidFill>
                  <a:srgbClr val="000078"/>
                </a:solidFill>
              </a:rPr>
              <a:t>Los </a:t>
            </a:r>
            <a:r>
              <a:rPr lang="es-ES" b="1" dirty="0">
                <a:solidFill>
                  <a:srgbClr val="000078"/>
                </a:solidFill>
              </a:rPr>
              <a:t>lenguajes</a:t>
            </a:r>
            <a:r>
              <a:rPr lang="es-ES" dirty="0">
                <a:solidFill>
                  <a:srgbClr val="000078"/>
                </a:solidFill>
              </a:rPr>
              <a:t> entre profesionales del sistema de salud y del sistema de servicios sociales no son coincidentes</a:t>
            </a:r>
          </a:p>
          <a:p>
            <a:pPr marL="285750" indent="-285750">
              <a:buClr>
                <a:srgbClr val="000078"/>
              </a:buClr>
              <a:buFont typeface="Wingdings" panose="05000000000000000000" pitchFamily="2" charset="2"/>
              <a:buChar char="§"/>
            </a:pPr>
            <a:r>
              <a:rPr lang="es-ES" dirty="0">
                <a:solidFill>
                  <a:srgbClr val="000078"/>
                </a:solidFill>
              </a:rPr>
              <a:t>Los pacientes </a:t>
            </a:r>
            <a:r>
              <a:rPr lang="es-ES" b="1" dirty="0">
                <a:solidFill>
                  <a:srgbClr val="000078"/>
                </a:solidFill>
              </a:rPr>
              <a:t>no tienen reconocido el mismo derecho universal</a:t>
            </a:r>
            <a:r>
              <a:rPr lang="es-ES" dirty="0">
                <a:solidFill>
                  <a:srgbClr val="000078"/>
                </a:solidFill>
              </a:rPr>
              <a:t> en el acceso a la salud que en el acceso a los servicios sociales</a:t>
            </a:r>
          </a:p>
          <a:p>
            <a:pPr marL="285750" indent="-285750">
              <a:buClr>
                <a:srgbClr val="000078"/>
              </a:buClr>
              <a:buFont typeface="Wingdings" panose="05000000000000000000" pitchFamily="2" charset="2"/>
              <a:buChar char="§"/>
            </a:pPr>
            <a:r>
              <a:rPr lang="es-ES" dirty="0">
                <a:solidFill>
                  <a:srgbClr val="000078"/>
                </a:solidFill>
              </a:rPr>
              <a:t>Los </a:t>
            </a:r>
            <a:r>
              <a:rPr lang="es-ES" b="1" dirty="0">
                <a:solidFill>
                  <a:srgbClr val="000078"/>
                </a:solidFill>
              </a:rPr>
              <a:t>mapas</a:t>
            </a:r>
            <a:r>
              <a:rPr lang="es-ES" dirty="0">
                <a:solidFill>
                  <a:srgbClr val="000078"/>
                </a:solidFill>
              </a:rPr>
              <a:t> sanitarios y sociales no son coincidentes</a:t>
            </a:r>
          </a:p>
          <a:p>
            <a:pPr marL="285750" indent="-285750">
              <a:buClr>
                <a:srgbClr val="000078"/>
              </a:buClr>
              <a:buFont typeface="Wingdings" panose="05000000000000000000" pitchFamily="2" charset="2"/>
              <a:buChar char="§"/>
            </a:pPr>
            <a:r>
              <a:rPr lang="es-ES" dirty="0">
                <a:solidFill>
                  <a:srgbClr val="000078"/>
                </a:solidFill>
              </a:rPr>
              <a:t>Las </a:t>
            </a:r>
            <a:r>
              <a:rPr lang="es-ES" b="1" dirty="0">
                <a:solidFill>
                  <a:srgbClr val="000078"/>
                </a:solidFill>
              </a:rPr>
              <a:t>dependencias administrativas </a:t>
            </a:r>
            <a:r>
              <a:rPr lang="es-ES" dirty="0">
                <a:solidFill>
                  <a:srgbClr val="000078"/>
                </a:solidFill>
              </a:rPr>
              <a:t>de los profesionales de la salud y de los servicios sociales no facilitan la transversalidad </a:t>
            </a:r>
          </a:p>
          <a:p>
            <a:pPr marL="285750" indent="-285750">
              <a:buClr>
                <a:srgbClr val="000078"/>
              </a:buClr>
              <a:buFont typeface="Wingdings" panose="05000000000000000000" pitchFamily="2" charset="2"/>
              <a:buChar char="§"/>
            </a:pPr>
            <a:r>
              <a:rPr lang="es-ES" dirty="0">
                <a:solidFill>
                  <a:srgbClr val="000078"/>
                </a:solidFill>
              </a:rPr>
              <a:t>La </a:t>
            </a:r>
            <a:r>
              <a:rPr lang="es-ES" b="1" dirty="0">
                <a:solidFill>
                  <a:srgbClr val="000078"/>
                </a:solidFill>
              </a:rPr>
              <a:t>intervención integral centrada en el paciente </a:t>
            </a:r>
            <a:r>
              <a:rPr lang="es-ES" dirty="0">
                <a:solidFill>
                  <a:srgbClr val="000078"/>
                </a:solidFill>
              </a:rPr>
              <a:t>sigue siendo un objetivo a alcanzar, aunque en el TSS siempre se parte del paciente</a:t>
            </a:r>
          </a:p>
        </p:txBody>
      </p:sp>
      <p:pic>
        <p:nvPicPr>
          <p:cNvPr id="1028" name="Picture 4" descr="Así es como se formaron los agujeros negros &quot;supermasivos ...">
            <a:extLst>
              <a:ext uri="{FF2B5EF4-FFF2-40B4-BE49-F238E27FC236}">
                <a16:creationId xmlns:a16="http://schemas.microsoft.com/office/drawing/2014/main" id="{96328658-A554-4FEB-BD82-56F3071650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388" y="1827143"/>
            <a:ext cx="2841360" cy="1737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893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ED446BC-89C8-48C4-BBB0-879F3AD850FA}"/>
              </a:ext>
            </a:extLst>
          </p:cNvPr>
          <p:cNvPicPr>
            <a:picLocks noChangeAspect="1"/>
          </p:cNvPicPr>
          <p:nvPr/>
        </p:nvPicPr>
        <p:blipFill>
          <a:blip r:embed="rId3"/>
          <a:stretch>
            <a:fillRect/>
          </a:stretch>
        </p:blipFill>
        <p:spPr>
          <a:xfrm>
            <a:off x="0" y="1152605"/>
            <a:ext cx="9144000" cy="5143500"/>
          </a:xfrm>
          <a:prstGeom prst="rect">
            <a:avLst/>
          </a:prstGeom>
        </p:spPr>
      </p:pic>
      <p:pic>
        <p:nvPicPr>
          <p:cNvPr id="2" name="Imagen 1">
            <a:extLst>
              <a:ext uri="{FF2B5EF4-FFF2-40B4-BE49-F238E27FC236}">
                <a16:creationId xmlns:a16="http://schemas.microsoft.com/office/drawing/2014/main" id="{AAB41971-0239-4656-B3A8-2466EE8A450B}"/>
              </a:ext>
            </a:extLst>
          </p:cNvPr>
          <p:cNvPicPr>
            <a:picLocks noChangeAspect="1"/>
          </p:cNvPicPr>
          <p:nvPr/>
        </p:nvPicPr>
        <p:blipFill>
          <a:blip r:embed="rId4"/>
          <a:stretch>
            <a:fillRect/>
          </a:stretch>
        </p:blipFill>
        <p:spPr>
          <a:xfrm>
            <a:off x="0" y="0"/>
            <a:ext cx="9144000" cy="1237129"/>
          </a:xfrm>
          <a:prstGeom prst="rect">
            <a:avLst/>
          </a:prstGeom>
        </p:spPr>
      </p:pic>
      <p:sp>
        <p:nvSpPr>
          <p:cNvPr id="3" name="CuadroTexto 2">
            <a:extLst>
              <a:ext uri="{FF2B5EF4-FFF2-40B4-BE49-F238E27FC236}">
                <a16:creationId xmlns:a16="http://schemas.microsoft.com/office/drawing/2014/main" id="{FC447E45-9170-4ED7-A378-9DB84880DC9D}"/>
              </a:ext>
            </a:extLst>
          </p:cNvPr>
          <p:cNvSpPr txBox="1"/>
          <p:nvPr/>
        </p:nvSpPr>
        <p:spPr>
          <a:xfrm rot="20653657">
            <a:off x="1821117" y="3639437"/>
            <a:ext cx="4702629" cy="584775"/>
          </a:xfrm>
          <a:prstGeom prst="rect">
            <a:avLst/>
          </a:prstGeom>
          <a:noFill/>
        </p:spPr>
        <p:txBody>
          <a:bodyPr wrap="square" rtlCol="0">
            <a:spAutoFit/>
          </a:bodyPr>
          <a:lstStyle/>
          <a:p>
            <a:r>
              <a:rPr lang="es-ES" sz="3200" b="1" dirty="0">
                <a:solidFill>
                  <a:schemeClr val="accent4">
                    <a:lumMod val="50000"/>
                  </a:schemeClr>
                </a:solidFill>
              </a:rPr>
              <a:t>MUCHAS GRACIAS</a:t>
            </a:r>
          </a:p>
        </p:txBody>
      </p:sp>
    </p:spTree>
    <p:extLst>
      <p:ext uri="{BB962C8B-B14F-4D97-AF65-F5344CB8AC3E}">
        <p14:creationId xmlns:p14="http://schemas.microsoft.com/office/powerpoint/2010/main" val="4097566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B4F413A-BD5F-4753-87F9-C13A8FFF822A}"/>
              </a:ext>
            </a:extLst>
          </p:cNvPr>
          <p:cNvSpPr/>
          <p:nvPr/>
        </p:nvSpPr>
        <p:spPr>
          <a:xfrm>
            <a:off x="3649916" y="1507368"/>
            <a:ext cx="5325037" cy="1169551"/>
          </a:xfrm>
          <a:prstGeom prst="rect">
            <a:avLst/>
          </a:prstGeom>
        </p:spPr>
        <p:txBody>
          <a:bodyPr wrap="square">
            <a:spAutoFit/>
          </a:bodyPr>
          <a:lstStyle/>
          <a:p>
            <a:r>
              <a:rPr lang="es-ES" dirty="0">
                <a:solidFill>
                  <a:srgbClr val="000078"/>
                </a:solidFill>
              </a:rPr>
              <a:t>La atención sociosanitaria afectan a la vida de cientos de miles </a:t>
            </a:r>
            <a:r>
              <a:rPr lang="es-ES" b="1" dirty="0">
                <a:solidFill>
                  <a:srgbClr val="000078"/>
                </a:solidFill>
              </a:rPr>
              <a:t>de personas que necesitan servicios sanitarios y sociales</a:t>
            </a:r>
            <a:r>
              <a:rPr lang="es-ES" dirty="0">
                <a:solidFill>
                  <a:srgbClr val="000078"/>
                </a:solidFill>
              </a:rPr>
              <a:t>, porque confluyen en ellas la enfermedad -o sus secuelas- junto a dificultades en la autonomía personal, la convivencia, la inclusión o la participación social.</a:t>
            </a:r>
          </a:p>
        </p:txBody>
      </p:sp>
      <p:sp>
        <p:nvSpPr>
          <p:cNvPr id="4" name="Rectángulo 3">
            <a:extLst>
              <a:ext uri="{FF2B5EF4-FFF2-40B4-BE49-F238E27FC236}">
                <a16:creationId xmlns:a16="http://schemas.microsoft.com/office/drawing/2014/main" id="{5A1411A5-DE50-4E91-8108-07BD7A178F3C}"/>
              </a:ext>
            </a:extLst>
          </p:cNvPr>
          <p:cNvSpPr/>
          <p:nvPr/>
        </p:nvSpPr>
        <p:spPr>
          <a:xfrm>
            <a:off x="3722915" y="3051584"/>
            <a:ext cx="5179038" cy="954107"/>
          </a:xfrm>
          <a:prstGeom prst="rect">
            <a:avLst/>
          </a:prstGeom>
        </p:spPr>
        <p:txBody>
          <a:bodyPr wrap="square">
            <a:spAutoFit/>
          </a:bodyPr>
          <a:lstStyle/>
          <a:p>
            <a:r>
              <a:rPr lang="es-ES" dirty="0">
                <a:solidFill>
                  <a:srgbClr val="000078"/>
                </a:solidFill>
              </a:rPr>
              <a:t>El </a:t>
            </a:r>
            <a:r>
              <a:rPr lang="es-ES" b="1" dirty="0">
                <a:solidFill>
                  <a:srgbClr val="000078"/>
                </a:solidFill>
              </a:rPr>
              <a:t>Objetivo</a:t>
            </a:r>
            <a:r>
              <a:rPr lang="es-ES" dirty="0">
                <a:solidFill>
                  <a:srgbClr val="000078"/>
                </a:solidFill>
              </a:rPr>
              <a:t>: Mantener o mejorar la calidad de vida de las personas que presentan, de forma simultánea o sucesiva, enfermedad, dependencia y dificultades sociales, mediante la </a:t>
            </a:r>
            <a:r>
              <a:rPr lang="es-ES" b="1" dirty="0">
                <a:solidFill>
                  <a:srgbClr val="000078"/>
                </a:solidFill>
              </a:rPr>
              <a:t>atención integrada </a:t>
            </a:r>
            <a:r>
              <a:rPr lang="es-ES" dirty="0">
                <a:solidFill>
                  <a:srgbClr val="000078"/>
                </a:solidFill>
              </a:rPr>
              <a:t>de los servicios sanitarios y sociales.</a:t>
            </a:r>
          </a:p>
        </p:txBody>
      </p:sp>
      <p:pic>
        <p:nvPicPr>
          <p:cNvPr id="6" name="Imagen 5">
            <a:extLst>
              <a:ext uri="{FF2B5EF4-FFF2-40B4-BE49-F238E27FC236}">
                <a16:creationId xmlns:a16="http://schemas.microsoft.com/office/drawing/2014/main" id="{1B792304-D8B6-45B8-9EE0-5B454C9F637C}"/>
              </a:ext>
            </a:extLst>
          </p:cNvPr>
          <p:cNvPicPr>
            <a:picLocks noChangeAspect="1"/>
          </p:cNvPicPr>
          <p:nvPr/>
        </p:nvPicPr>
        <p:blipFill>
          <a:blip r:embed="rId3"/>
          <a:stretch>
            <a:fillRect/>
          </a:stretch>
        </p:blipFill>
        <p:spPr>
          <a:xfrm>
            <a:off x="0" y="0"/>
            <a:ext cx="9144000" cy="883025"/>
          </a:xfrm>
          <a:prstGeom prst="rect">
            <a:avLst/>
          </a:prstGeom>
        </p:spPr>
      </p:pic>
      <p:pic>
        <p:nvPicPr>
          <p:cNvPr id="7" name="Picture 2" descr="Thumbnail Image Una representación artística de la atención sociosanitaria">
            <a:extLst>
              <a:ext uri="{FF2B5EF4-FFF2-40B4-BE49-F238E27FC236}">
                <a16:creationId xmlns:a16="http://schemas.microsoft.com/office/drawing/2014/main" id="{2168927A-43E8-42CF-81BE-55E3061A0F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71" y="973040"/>
            <a:ext cx="3473184" cy="3971245"/>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9AB0AF23-F29D-4B78-831C-D1DD2E89C93B}"/>
              </a:ext>
            </a:extLst>
          </p:cNvPr>
          <p:cNvSpPr txBox="1"/>
          <p:nvPr/>
        </p:nvSpPr>
        <p:spPr>
          <a:xfrm>
            <a:off x="1651457" y="4728841"/>
            <a:ext cx="2250831" cy="215444"/>
          </a:xfrm>
          <a:prstGeom prst="rect">
            <a:avLst/>
          </a:prstGeom>
          <a:noFill/>
        </p:spPr>
        <p:txBody>
          <a:bodyPr wrap="square" rtlCol="0">
            <a:spAutoFit/>
          </a:bodyPr>
          <a:lstStyle/>
          <a:p>
            <a:r>
              <a:rPr lang="es-ES" sz="800" dirty="0">
                <a:solidFill>
                  <a:srgbClr val="000078"/>
                </a:solidFill>
              </a:rPr>
              <a:t>Imagen realizada con IA (</a:t>
            </a:r>
            <a:r>
              <a:rPr lang="es-ES" sz="800" dirty="0" err="1">
                <a:solidFill>
                  <a:srgbClr val="000078"/>
                </a:solidFill>
              </a:rPr>
              <a:t>Coplilot</a:t>
            </a:r>
            <a:r>
              <a:rPr lang="es-ES" sz="800" dirty="0">
                <a:solidFill>
                  <a:srgbClr val="000078"/>
                </a:solidFill>
              </a:rPr>
              <a:t>)</a:t>
            </a:r>
          </a:p>
        </p:txBody>
      </p:sp>
    </p:spTree>
    <p:extLst>
      <p:ext uri="{BB962C8B-B14F-4D97-AF65-F5344CB8AC3E}">
        <p14:creationId xmlns:p14="http://schemas.microsoft.com/office/powerpoint/2010/main" val="185100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7"/>
        <p:cNvGrpSpPr/>
        <p:nvPr/>
      </p:nvGrpSpPr>
      <p:grpSpPr>
        <a:xfrm>
          <a:off x="0" y="0"/>
          <a:ext cx="0" cy="0"/>
          <a:chOff x="0" y="0"/>
          <a:chExt cx="0" cy="0"/>
        </a:xfrm>
      </p:grpSpPr>
      <p:grpSp>
        <p:nvGrpSpPr>
          <p:cNvPr id="132" name="Grupo 131">
            <a:extLst>
              <a:ext uri="{FF2B5EF4-FFF2-40B4-BE49-F238E27FC236}">
                <a16:creationId xmlns:a16="http://schemas.microsoft.com/office/drawing/2014/main" id="{7444BE36-0FE4-46A4-8244-C54080EE69B5}"/>
              </a:ext>
            </a:extLst>
          </p:cNvPr>
          <p:cNvGrpSpPr/>
          <p:nvPr/>
        </p:nvGrpSpPr>
        <p:grpSpPr>
          <a:xfrm>
            <a:off x="4803825" y="1873903"/>
            <a:ext cx="2944885" cy="2611031"/>
            <a:chOff x="4803825" y="1873903"/>
            <a:chExt cx="2944885" cy="2611031"/>
          </a:xfrm>
        </p:grpSpPr>
        <p:cxnSp>
          <p:nvCxnSpPr>
            <p:cNvPr id="45" name="Conector recto de flecha 44">
              <a:extLst>
                <a:ext uri="{FF2B5EF4-FFF2-40B4-BE49-F238E27FC236}">
                  <a16:creationId xmlns:a16="http://schemas.microsoft.com/office/drawing/2014/main" id="{CC09A55B-AC2E-486D-9FA4-879A11353A02}"/>
                </a:ext>
              </a:extLst>
            </p:cNvPr>
            <p:cNvCxnSpPr>
              <a:cxnSpLocks/>
              <a:endCxn id="25" idx="4"/>
            </p:cNvCxnSpPr>
            <p:nvPr/>
          </p:nvCxnSpPr>
          <p:spPr>
            <a:xfrm flipH="1" flipV="1">
              <a:off x="5881899" y="1897527"/>
              <a:ext cx="429000" cy="1092288"/>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ector recto de flecha 61">
              <a:extLst>
                <a:ext uri="{FF2B5EF4-FFF2-40B4-BE49-F238E27FC236}">
                  <a16:creationId xmlns:a16="http://schemas.microsoft.com/office/drawing/2014/main" id="{C6C5F75D-A575-4319-880B-DE537F61B978}"/>
                </a:ext>
              </a:extLst>
            </p:cNvPr>
            <p:cNvCxnSpPr>
              <a:cxnSpLocks/>
              <a:endCxn id="26" idx="4"/>
            </p:cNvCxnSpPr>
            <p:nvPr/>
          </p:nvCxnSpPr>
          <p:spPr>
            <a:xfrm flipV="1">
              <a:off x="6334188" y="1873903"/>
              <a:ext cx="477081" cy="108021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ector recto de flecha 63">
              <a:extLst>
                <a:ext uri="{FF2B5EF4-FFF2-40B4-BE49-F238E27FC236}">
                  <a16:creationId xmlns:a16="http://schemas.microsoft.com/office/drawing/2014/main" id="{B7DBE4AA-8A01-49AA-A48D-54F513D4E1BB}"/>
                </a:ext>
              </a:extLst>
            </p:cNvPr>
            <p:cNvCxnSpPr>
              <a:cxnSpLocks/>
              <a:endCxn id="21" idx="5"/>
            </p:cNvCxnSpPr>
            <p:nvPr/>
          </p:nvCxnSpPr>
          <p:spPr>
            <a:xfrm flipH="1" flipV="1">
              <a:off x="5311713" y="2109638"/>
              <a:ext cx="1021502" cy="860174"/>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onector recto de flecha 69">
              <a:extLst>
                <a:ext uri="{FF2B5EF4-FFF2-40B4-BE49-F238E27FC236}">
                  <a16:creationId xmlns:a16="http://schemas.microsoft.com/office/drawing/2014/main" id="{26E3B55C-0569-4B38-87A3-2445D08B84AE}"/>
                </a:ext>
              </a:extLst>
            </p:cNvPr>
            <p:cNvCxnSpPr>
              <a:cxnSpLocks/>
              <a:endCxn id="41" idx="0"/>
            </p:cNvCxnSpPr>
            <p:nvPr/>
          </p:nvCxnSpPr>
          <p:spPr>
            <a:xfrm flipH="1">
              <a:off x="6063429" y="3063282"/>
              <a:ext cx="240088" cy="142165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Conector recto de flecha 95">
              <a:extLst>
                <a:ext uri="{FF2B5EF4-FFF2-40B4-BE49-F238E27FC236}">
                  <a16:creationId xmlns:a16="http://schemas.microsoft.com/office/drawing/2014/main" id="{84E11459-D6A7-4C7D-B859-D515DCC9245C}"/>
                </a:ext>
              </a:extLst>
            </p:cNvPr>
            <p:cNvCxnSpPr>
              <a:cxnSpLocks/>
              <a:endCxn id="27" idx="3"/>
            </p:cNvCxnSpPr>
            <p:nvPr/>
          </p:nvCxnSpPr>
          <p:spPr>
            <a:xfrm flipV="1">
              <a:off x="6327839" y="2042629"/>
              <a:ext cx="1028015" cy="953358"/>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Conector recto de flecha 109">
              <a:extLst>
                <a:ext uri="{FF2B5EF4-FFF2-40B4-BE49-F238E27FC236}">
                  <a16:creationId xmlns:a16="http://schemas.microsoft.com/office/drawing/2014/main" id="{C92C29FD-E242-4BB7-A2F5-8CAE52E1406F}"/>
                </a:ext>
              </a:extLst>
            </p:cNvPr>
            <p:cNvCxnSpPr>
              <a:cxnSpLocks/>
              <a:endCxn id="30" idx="0"/>
            </p:cNvCxnSpPr>
            <p:nvPr/>
          </p:nvCxnSpPr>
          <p:spPr>
            <a:xfrm>
              <a:off x="6547759" y="3171718"/>
              <a:ext cx="668570" cy="1135954"/>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Conector recto de flecha 112">
              <a:extLst>
                <a:ext uri="{FF2B5EF4-FFF2-40B4-BE49-F238E27FC236}">
                  <a16:creationId xmlns:a16="http://schemas.microsoft.com/office/drawing/2014/main" id="{D0CDF1E1-2860-4F8C-AFB4-24B283D2C50E}"/>
                </a:ext>
              </a:extLst>
            </p:cNvPr>
            <p:cNvCxnSpPr>
              <a:cxnSpLocks/>
              <a:endCxn id="24" idx="7"/>
            </p:cNvCxnSpPr>
            <p:nvPr/>
          </p:nvCxnSpPr>
          <p:spPr>
            <a:xfrm flipH="1">
              <a:off x="5199875" y="3088144"/>
              <a:ext cx="955422" cy="108754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Conector recto de flecha 115">
              <a:extLst>
                <a:ext uri="{FF2B5EF4-FFF2-40B4-BE49-F238E27FC236}">
                  <a16:creationId xmlns:a16="http://schemas.microsoft.com/office/drawing/2014/main" id="{6FC3DA16-DA21-4FC0-9E8C-32060638B798}"/>
                </a:ext>
              </a:extLst>
            </p:cNvPr>
            <p:cNvCxnSpPr>
              <a:cxnSpLocks/>
            </p:cNvCxnSpPr>
            <p:nvPr/>
          </p:nvCxnSpPr>
          <p:spPr>
            <a:xfrm flipH="1">
              <a:off x="4803825" y="2989813"/>
              <a:ext cx="1526783" cy="513878"/>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Conector recto de flecha 118">
              <a:extLst>
                <a:ext uri="{FF2B5EF4-FFF2-40B4-BE49-F238E27FC236}">
                  <a16:creationId xmlns:a16="http://schemas.microsoft.com/office/drawing/2014/main" id="{7B394B58-CF5A-4FE2-BB3D-85F0D86A0669}"/>
                </a:ext>
              </a:extLst>
            </p:cNvPr>
            <p:cNvCxnSpPr>
              <a:cxnSpLocks/>
              <a:endCxn id="29" idx="1"/>
            </p:cNvCxnSpPr>
            <p:nvPr/>
          </p:nvCxnSpPr>
          <p:spPr>
            <a:xfrm>
              <a:off x="6555488" y="3086630"/>
              <a:ext cx="1139557" cy="760299"/>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Conector recto de flecha 121">
              <a:extLst>
                <a:ext uri="{FF2B5EF4-FFF2-40B4-BE49-F238E27FC236}">
                  <a16:creationId xmlns:a16="http://schemas.microsoft.com/office/drawing/2014/main" id="{82FDBB67-EB2C-4EB3-A097-F5A345CC5880}"/>
                </a:ext>
              </a:extLst>
            </p:cNvPr>
            <p:cNvCxnSpPr>
              <a:cxnSpLocks/>
            </p:cNvCxnSpPr>
            <p:nvPr/>
          </p:nvCxnSpPr>
          <p:spPr>
            <a:xfrm flipH="1" flipV="1">
              <a:off x="4837353" y="2753977"/>
              <a:ext cx="1485761" cy="217747"/>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onector recto de flecha 124">
              <a:extLst>
                <a:ext uri="{FF2B5EF4-FFF2-40B4-BE49-F238E27FC236}">
                  <a16:creationId xmlns:a16="http://schemas.microsoft.com/office/drawing/2014/main" id="{27D917C1-12F6-4220-B958-73381D718AE4}"/>
                </a:ext>
              </a:extLst>
            </p:cNvPr>
            <p:cNvCxnSpPr>
              <a:cxnSpLocks/>
            </p:cNvCxnSpPr>
            <p:nvPr/>
          </p:nvCxnSpPr>
          <p:spPr>
            <a:xfrm flipV="1">
              <a:off x="6370701" y="2581095"/>
              <a:ext cx="1248275" cy="378714"/>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Conector recto de flecha 127">
              <a:extLst>
                <a:ext uri="{FF2B5EF4-FFF2-40B4-BE49-F238E27FC236}">
                  <a16:creationId xmlns:a16="http://schemas.microsoft.com/office/drawing/2014/main" id="{A83F6C69-AA28-452D-8476-ADF61357CCA2}"/>
                </a:ext>
              </a:extLst>
            </p:cNvPr>
            <p:cNvCxnSpPr>
              <a:cxnSpLocks/>
            </p:cNvCxnSpPr>
            <p:nvPr/>
          </p:nvCxnSpPr>
          <p:spPr>
            <a:xfrm>
              <a:off x="6339186" y="2987627"/>
              <a:ext cx="1409524" cy="291397"/>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pic>
        <p:nvPicPr>
          <p:cNvPr id="9" name="Imagen 8">
            <a:extLst>
              <a:ext uri="{FF2B5EF4-FFF2-40B4-BE49-F238E27FC236}">
                <a16:creationId xmlns:a16="http://schemas.microsoft.com/office/drawing/2014/main" id="{F73FCCA5-09FA-4D17-804B-4071565D1DB7}"/>
              </a:ext>
            </a:extLst>
          </p:cNvPr>
          <p:cNvPicPr>
            <a:picLocks noChangeAspect="1"/>
          </p:cNvPicPr>
          <p:nvPr/>
        </p:nvPicPr>
        <p:blipFill>
          <a:blip r:embed="rId3"/>
          <a:stretch>
            <a:fillRect/>
          </a:stretch>
        </p:blipFill>
        <p:spPr>
          <a:xfrm>
            <a:off x="0" y="0"/>
            <a:ext cx="9144000" cy="801858"/>
          </a:xfrm>
          <a:prstGeom prst="rect">
            <a:avLst/>
          </a:prstGeom>
        </p:spPr>
      </p:pic>
      <p:sp>
        <p:nvSpPr>
          <p:cNvPr id="4" name="CuadroTexto 3">
            <a:extLst>
              <a:ext uri="{FF2B5EF4-FFF2-40B4-BE49-F238E27FC236}">
                <a16:creationId xmlns:a16="http://schemas.microsoft.com/office/drawing/2014/main" id="{EA77EEA7-0054-4990-87EC-7C4E1A1E42FB}"/>
              </a:ext>
            </a:extLst>
          </p:cNvPr>
          <p:cNvSpPr txBox="1"/>
          <p:nvPr/>
        </p:nvSpPr>
        <p:spPr>
          <a:xfrm>
            <a:off x="4161863" y="841742"/>
            <a:ext cx="4506936" cy="307777"/>
          </a:xfrm>
          <a:prstGeom prst="rect">
            <a:avLst/>
          </a:prstGeom>
          <a:noFill/>
        </p:spPr>
        <p:txBody>
          <a:bodyPr wrap="square" rtlCol="0">
            <a:spAutoFit/>
          </a:bodyPr>
          <a:lstStyle/>
          <a:p>
            <a:r>
              <a:rPr lang="es-ES" dirty="0">
                <a:solidFill>
                  <a:srgbClr val="002060"/>
                </a:solidFill>
              </a:rPr>
              <a:t>1. </a:t>
            </a:r>
            <a:r>
              <a:rPr lang="es-ES" b="1" dirty="0">
                <a:solidFill>
                  <a:srgbClr val="002060"/>
                </a:solidFill>
              </a:rPr>
              <a:t>Los escenarios de la atención sociosanitaria</a:t>
            </a:r>
          </a:p>
        </p:txBody>
      </p:sp>
      <p:grpSp>
        <p:nvGrpSpPr>
          <p:cNvPr id="134" name="Grupo 133">
            <a:extLst>
              <a:ext uri="{FF2B5EF4-FFF2-40B4-BE49-F238E27FC236}">
                <a16:creationId xmlns:a16="http://schemas.microsoft.com/office/drawing/2014/main" id="{74858EB3-84B4-46C8-B2EE-2E9721D4DA3B}"/>
              </a:ext>
            </a:extLst>
          </p:cNvPr>
          <p:cNvGrpSpPr/>
          <p:nvPr/>
        </p:nvGrpSpPr>
        <p:grpSpPr>
          <a:xfrm>
            <a:off x="6480963" y="1198773"/>
            <a:ext cx="2090997" cy="3784029"/>
            <a:chOff x="6480963" y="1198773"/>
            <a:chExt cx="2090997" cy="3784029"/>
          </a:xfrm>
        </p:grpSpPr>
        <p:sp>
          <p:nvSpPr>
            <p:cNvPr id="81" name="Elipse 80">
              <a:extLst>
                <a:ext uri="{FF2B5EF4-FFF2-40B4-BE49-F238E27FC236}">
                  <a16:creationId xmlns:a16="http://schemas.microsoft.com/office/drawing/2014/main" id="{98EA39E6-FBB7-4ADF-A604-20714DDCB5FA}"/>
                </a:ext>
              </a:extLst>
            </p:cNvPr>
            <p:cNvSpPr/>
            <p:nvPr/>
          </p:nvSpPr>
          <p:spPr>
            <a:xfrm>
              <a:off x="7602496" y="2198457"/>
              <a:ext cx="660611" cy="67513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Elipse 25">
              <a:extLst>
                <a:ext uri="{FF2B5EF4-FFF2-40B4-BE49-F238E27FC236}">
                  <a16:creationId xmlns:a16="http://schemas.microsoft.com/office/drawing/2014/main" id="{5A75FE1D-2E83-4708-BCCE-9830CD173168}"/>
                </a:ext>
              </a:extLst>
            </p:cNvPr>
            <p:cNvSpPr/>
            <p:nvPr/>
          </p:nvSpPr>
          <p:spPr>
            <a:xfrm>
              <a:off x="6480963" y="1198773"/>
              <a:ext cx="660611" cy="67513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Elipse 26">
              <a:extLst>
                <a:ext uri="{FF2B5EF4-FFF2-40B4-BE49-F238E27FC236}">
                  <a16:creationId xmlns:a16="http://schemas.microsoft.com/office/drawing/2014/main" id="{00CE2160-388A-4666-AEF4-97D3BE368C3C}"/>
                </a:ext>
              </a:extLst>
            </p:cNvPr>
            <p:cNvSpPr/>
            <p:nvPr/>
          </p:nvSpPr>
          <p:spPr>
            <a:xfrm>
              <a:off x="7259110" y="1466369"/>
              <a:ext cx="660611" cy="67513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Elipse 27">
              <a:extLst>
                <a:ext uri="{FF2B5EF4-FFF2-40B4-BE49-F238E27FC236}">
                  <a16:creationId xmlns:a16="http://schemas.microsoft.com/office/drawing/2014/main" id="{7BA07766-8222-4FDB-889D-9948FDD7138E}"/>
                </a:ext>
              </a:extLst>
            </p:cNvPr>
            <p:cNvSpPr/>
            <p:nvPr/>
          </p:nvSpPr>
          <p:spPr>
            <a:xfrm>
              <a:off x="7790487" y="2909187"/>
              <a:ext cx="733727" cy="67513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Elipse 28">
              <a:extLst>
                <a:ext uri="{FF2B5EF4-FFF2-40B4-BE49-F238E27FC236}">
                  <a16:creationId xmlns:a16="http://schemas.microsoft.com/office/drawing/2014/main" id="{0CAC7E84-60A1-47E0-B017-3F475F94FB06}"/>
                </a:ext>
              </a:extLst>
            </p:cNvPr>
            <p:cNvSpPr/>
            <p:nvPr/>
          </p:nvSpPr>
          <p:spPr>
            <a:xfrm>
              <a:off x="7573184" y="3748059"/>
              <a:ext cx="832122" cy="67513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Elipse 29">
              <a:extLst>
                <a:ext uri="{FF2B5EF4-FFF2-40B4-BE49-F238E27FC236}">
                  <a16:creationId xmlns:a16="http://schemas.microsoft.com/office/drawing/2014/main" id="{D2C976AE-6742-4039-8567-2AA001D557E4}"/>
                </a:ext>
              </a:extLst>
            </p:cNvPr>
            <p:cNvSpPr/>
            <p:nvPr/>
          </p:nvSpPr>
          <p:spPr>
            <a:xfrm>
              <a:off x="6830162" y="4307672"/>
              <a:ext cx="772334" cy="67513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CuadroTexto 35">
              <a:extLst>
                <a:ext uri="{FF2B5EF4-FFF2-40B4-BE49-F238E27FC236}">
                  <a16:creationId xmlns:a16="http://schemas.microsoft.com/office/drawing/2014/main" id="{C958F99A-FDA1-4DE7-B041-E5AE986F4FC4}"/>
                </a:ext>
              </a:extLst>
            </p:cNvPr>
            <p:cNvSpPr txBox="1"/>
            <p:nvPr/>
          </p:nvSpPr>
          <p:spPr>
            <a:xfrm>
              <a:off x="6494787" y="1356982"/>
              <a:ext cx="660611" cy="400110"/>
            </a:xfrm>
            <a:prstGeom prst="rect">
              <a:avLst/>
            </a:prstGeom>
            <a:noFill/>
          </p:spPr>
          <p:txBody>
            <a:bodyPr wrap="square" rtlCol="0">
              <a:spAutoFit/>
            </a:bodyPr>
            <a:lstStyle/>
            <a:p>
              <a:pPr algn="ctr"/>
              <a:r>
                <a:rPr lang="es-ES" sz="1000" b="1" dirty="0"/>
                <a:t>Centro SS.SS</a:t>
              </a:r>
            </a:p>
          </p:txBody>
        </p:sp>
        <p:sp>
          <p:nvSpPr>
            <p:cNvPr id="37" name="CuadroTexto 36">
              <a:extLst>
                <a:ext uri="{FF2B5EF4-FFF2-40B4-BE49-F238E27FC236}">
                  <a16:creationId xmlns:a16="http://schemas.microsoft.com/office/drawing/2014/main" id="{F7C88D65-F394-49AA-A62F-9D4EA25C93AE}"/>
                </a:ext>
              </a:extLst>
            </p:cNvPr>
            <p:cNvSpPr txBox="1"/>
            <p:nvPr/>
          </p:nvSpPr>
          <p:spPr>
            <a:xfrm>
              <a:off x="7739838" y="3023211"/>
              <a:ext cx="832122" cy="400110"/>
            </a:xfrm>
            <a:prstGeom prst="rect">
              <a:avLst/>
            </a:prstGeom>
            <a:noFill/>
          </p:spPr>
          <p:txBody>
            <a:bodyPr wrap="square" rtlCol="0">
              <a:spAutoFit/>
            </a:bodyPr>
            <a:lstStyle/>
            <a:p>
              <a:pPr algn="ctr"/>
              <a:r>
                <a:rPr lang="es-ES" sz="1000" b="1" dirty="0" err="1"/>
                <a:t>Asoc</a:t>
              </a:r>
              <a:r>
                <a:rPr lang="es-ES" sz="1000" b="1" dirty="0"/>
                <a:t>.</a:t>
              </a:r>
            </a:p>
            <a:p>
              <a:r>
                <a:rPr lang="es-ES" sz="1000" b="1" dirty="0"/>
                <a:t>Alzheimer</a:t>
              </a:r>
            </a:p>
          </p:txBody>
        </p:sp>
        <p:sp>
          <p:nvSpPr>
            <p:cNvPr id="38" name="CuadroTexto 37">
              <a:extLst>
                <a:ext uri="{FF2B5EF4-FFF2-40B4-BE49-F238E27FC236}">
                  <a16:creationId xmlns:a16="http://schemas.microsoft.com/office/drawing/2014/main" id="{E0298669-021F-4409-B449-64959E5601B7}"/>
                </a:ext>
              </a:extLst>
            </p:cNvPr>
            <p:cNvSpPr txBox="1"/>
            <p:nvPr/>
          </p:nvSpPr>
          <p:spPr>
            <a:xfrm>
              <a:off x="7225612" y="1580492"/>
              <a:ext cx="713462" cy="400110"/>
            </a:xfrm>
            <a:prstGeom prst="rect">
              <a:avLst/>
            </a:prstGeom>
            <a:noFill/>
          </p:spPr>
          <p:txBody>
            <a:bodyPr wrap="square" rtlCol="0">
              <a:spAutoFit/>
            </a:bodyPr>
            <a:lstStyle/>
            <a:p>
              <a:pPr algn="ctr"/>
              <a:r>
                <a:rPr lang="es-ES" sz="1000" b="1" dirty="0"/>
                <a:t>Red Familiar</a:t>
              </a:r>
            </a:p>
          </p:txBody>
        </p:sp>
        <p:sp>
          <p:nvSpPr>
            <p:cNvPr id="39" name="CuadroTexto 38">
              <a:extLst>
                <a:ext uri="{FF2B5EF4-FFF2-40B4-BE49-F238E27FC236}">
                  <a16:creationId xmlns:a16="http://schemas.microsoft.com/office/drawing/2014/main" id="{0F8876B3-1061-4D85-938B-E1C3A18617FC}"/>
                </a:ext>
              </a:extLst>
            </p:cNvPr>
            <p:cNvSpPr txBox="1"/>
            <p:nvPr/>
          </p:nvSpPr>
          <p:spPr>
            <a:xfrm>
              <a:off x="7531502" y="2300981"/>
              <a:ext cx="776437" cy="400110"/>
            </a:xfrm>
            <a:prstGeom prst="rect">
              <a:avLst/>
            </a:prstGeom>
            <a:noFill/>
          </p:spPr>
          <p:txBody>
            <a:bodyPr wrap="square" rtlCol="0">
              <a:spAutoFit/>
            </a:bodyPr>
            <a:lstStyle/>
            <a:p>
              <a:pPr algn="ctr"/>
              <a:r>
                <a:rPr lang="es-ES" sz="1000" b="1" dirty="0"/>
                <a:t>Red cuidados</a:t>
              </a:r>
            </a:p>
          </p:txBody>
        </p:sp>
        <p:sp>
          <p:nvSpPr>
            <p:cNvPr id="40" name="CuadroTexto 39">
              <a:extLst>
                <a:ext uri="{FF2B5EF4-FFF2-40B4-BE49-F238E27FC236}">
                  <a16:creationId xmlns:a16="http://schemas.microsoft.com/office/drawing/2014/main" id="{697C1600-D702-4A5A-8456-B366378F1E32}"/>
                </a:ext>
              </a:extLst>
            </p:cNvPr>
            <p:cNvSpPr txBox="1"/>
            <p:nvPr/>
          </p:nvSpPr>
          <p:spPr>
            <a:xfrm>
              <a:off x="7487174" y="3894253"/>
              <a:ext cx="1037040" cy="400110"/>
            </a:xfrm>
            <a:prstGeom prst="rect">
              <a:avLst/>
            </a:prstGeom>
            <a:noFill/>
          </p:spPr>
          <p:txBody>
            <a:bodyPr wrap="square" rtlCol="0">
              <a:spAutoFit/>
            </a:bodyPr>
            <a:lstStyle/>
            <a:p>
              <a:r>
                <a:rPr lang="es-ES" sz="1000" b="1" dirty="0"/>
                <a:t>Fundaciones</a:t>
              </a:r>
            </a:p>
            <a:p>
              <a:r>
                <a:rPr lang="es-ES" sz="1000" b="1" dirty="0"/>
                <a:t>   3º Sector</a:t>
              </a:r>
            </a:p>
          </p:txBody>
        </p:sp>
        <p:sp>
          <p:nvSpPr>
            <p:cNvPr id="42" name="CuadroTexto 41">
              <a:extLst>
                <a:ext uri="{FF2B5EF4-FFF2-40B4-BE49-F238E27FC236}">
                  <a16:creationId xmlns:a16="http://schemas.microsoft.com/office/drawing/2014/main" id="{E7257B01-D4C2-4CE0-91B7-7FB168A85F90}"/>
                </a:ext>
              </a:extLst>
            </p:cNvPr>
            <p:cNvSpPr txBox="1"/>
            <p:nvPr/>
          </p:nvSpPr>
          <p:spPr>
            <a:xfrm>
              <a:off x="6661110" y="4445182"/>
              <a:ext cx="1070531" cy="400110"/>
            </a:xfrm>
            <a:prstGeom prst="rect">
              <a:avLst/>
            </a:prstGeom>
            <a:noFill/>
          </p:spPr>
          <p:txBody>
            <a:bodyPr wrap="square" rtlCol="0">
              <a:spAutoFit/>
            </a:bodyPr>
            <a:lstStyle/>
            <a:p>
              <a:pPr algn="ctr"/>
              <a:r>
                <a:rPr lang="es-ES" sz="1000" b="1" dirty="0"/>
                <a:t>Proveedores servicios</a:t>
              </a:r>
            </a:p>
          </p:txBody>
        </p:sp>
      </p:grpSp>
      <p:grpSp>
        <p:nvGrpSpPr>
          <p:cNvPr id="135" name="Grupo 134">
            <a:extLst>
              <a:ext uri="{FF2B5EF4-FFF2-40B4-BE49-F238E27FC236}">
                <a16:creationId xmlns:a16="http://schemas.microsoft.com/office/drawing/2014/main" id="{6A7379B3-3D62-4D18-BEC2-696E3F13EEFF}"/>
              </a:ext>
            </a:extLst>
          </p:cNvPr>
          <p:cNvGrpSpPr/>
          <p:nvPr/>
        </p:nvGrpSpPr>
        <p:grpSpPr>
          <a:xfrm>
            <a:off x="4086339" y="1221484"/>
            <a:ext cx="2328992" cy="3863987"/>
            <a:chOff x="4086339" y="1221484"/>
            <a:chExt cx="2328992" cy="3863987"/>
          </a:xfrm>
        </p:grpSpPr>
        <p:sp>
          <p:nvSpPr>
            <p:cNvPr id="41" name="Elipse 40">
              <a:extLst>
                <a:ext uri="{FF2B5EF4-FFF2-40B4-BE49-F238E27FC236}">
                  <a16:creationId xmlns:a16="http://schemas.microsoft.com/office/drawing/2014/main" id="{E81DF762-8975-4759-8ACE-7A58C07E866E}"/>
                </a:ext>
              </a:extLst>
            </p:cNvPr>
            <p:cNvSpPr/>
            <p:nvPr/>
          </p:nvSpPr>
          <p:spPr>
            <a:xfrm>
              <a:off x="5711526" y="4484934"/>
              <a:ext cx="703805" cy="60053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Elipse 20">
              <a:extLst>
                <a:ext uri="{FF2B5EF4-FFF2-40B4-BE49-F238E27FC236}">
                  <a16:creationId xmlns:a16="http://schemas.microsoft.com/office/drawing/2014/main" id="{BBC398C9-C79B-4E06-A16D-EE8168051F0F}"/>
                </a:ext>
              </a:extLst>
            </p:cNvPr>
            <p:cNvSpPr/>
            <p:nvPr/>
          </p:nvSpPr>
          <p:spPr>
            <a:xfrm>
              <a:off x="4747846" y="1533378"/>
              <a:ext cx="660611" cy="675130"/>
            </a:xfrm>
            <a:prstGeom prst="ellips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Elipse 21">
              <a:extLst>
                <a:ext uri="{FF2B5EF4-FFF2-40B4-BE49-F238E27FC236}">
                  <a16:creationId xmlns:a16="http://schemas.microsoft.com/office/drawing/2014/main" id="{BF298ECE-EF67-4ADA-8B84-A056FC7E8535}"/>
                </a:ext>
              </a:extLst>
            </p:cNvPr>
            <p:cNvSpPr/>
            <p:nvPr/>
          </p:nvSpPr>
          <p:spPr>
            <a:xfrm>
              <a:off x="4198976" y="2374311"/>
              <a:ext cx="660611" cy="675130"/>
            </a:xfrm>
            <a:prstGeom prst="ellips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Elipse 22">
              <a:extLst>
                <a:ext uri="{FF2B5EF4-FFF2-40B4-BE49-F238E27FC236}">
                  <a16:creationId xmlns:a16="http://schemas.microsoft.com/office/drawing/2014/main" id="{6B86176B-779F-4934-B7E6-350BC178AEF3}"/>
                </a:ext>
              </a:extLst>
            </p:cNvPr>
            <p:cNvSpPr/>
            <p:nvPr/>
          </p:nvSpPr>
          <p:spPr>
            <a:xfrm>
              <a:off x="4143294" y="3271474"/>
              <a:ext cx="694060" cy="675130"/>
            </a:xfrm>
            <a:prstGeom prst="ellips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Elipse 23">
              <a:extLst>
                <a:ext uri="{FF2B5EF4-FFF2-40B4-BE49-F238E27FC236}">
                  <a16:creationId xmlns:a16="http://schemas.microsoft.com/office/drawing/2014/main" id="{383559CD-2EE4-4F5D-928E-B18E48117E49}"/>
                </a:ext>
              </a:extLst>
            </p:cNvPr>
            <p:cNvSpPr/>
            <p:nvPr/>
          </p:nvSpPr>
          <p:spPr>
            <a:xfrm>
              <a:off x="4636008" y="4076814"/>
              <a:ext cx="660611" cy="675130"/>
            </a:xfrm>
            <a:prstGeom prst="ellips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33" name="Grupo 132">
              <a:extLst>
                <a:ext uri="{FF2B5EF4-FFF2-40B4-BE49-F238E27FC236}">
                  <a16:creationId xmlns:a16="http://schemas.microsoft.com/office/drawing/2014/main" id="{78C7E54F-FA40-4C04-961B-14F33DE23737}"/>
                </a:ext>
              </a:extLst>
            </p:cNvPr>
            <p:cNvGrpSpPr/>
            <p:nvPr/>
          </p:nvGrpSpPr>
          <p:grpSpPr>
            <a:xfrm>
              <a:off x="5551593" y="1221484"/>
              <a:ext cx="776246" cy="676043"/>
              <a:chOff x="5551593" y="1221484"/>
              <a:chExt cx="776246" cy="676043"/>
            </a:xfrm>
          </p:grpSpPr>
          <p:sp>
            <p:nvSpPr>
              <p:cNvPr id="25" name="Elipse 24">
                <a:extLst>
                  <a:ext uri="{FF2B5EF4-FFF2-40B4-BE49-F238E27FC236}">
                    <a16:creationId xmlns:a16="http://schemas.microsoft.com/office/drawing/2014/main" id="{12B11EB8-53C3-4A62-B10F-0D18EAD94221}"/>
                  </a:ext>
                </a:extLst>
              </p:cNvPr>
              <p:cNvSpPr/>
              <p:nvPr/>
            </p:nvSpPr>
            <p:spPr>
              <a:xfrm>
                <a:off x="5551593" y="1221484"/>
                <a:ext cx="660612" cy="676043"/>
              </a:xfrm>
              <a:prstGeom prst="ellips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800" dirty="0"/>
              </a:p>
            </p:txBody>
          </p:sp>
          <p:sp>
            <p:nvSpPr>
              <p:cNvPr id="31" name="CuadroTexto 30">
                <a:extLst>
                  <a:ext uri="{FF2B5EF4-FFF2-40B4-BE49-F238E27FC236}">
                    <a16:creationId xmlns:a16="http://schemas.microsoft.com/office/drawing/2014/main" id="{5B618086-761B-480C-88B5-04D4ECDAE1F9}"/>
                  </a:ext>
                </a:extLst>
              </p:cNvPr>
              <p:cNvSpPr txBox="1"/>
              <p:nvPr/>
            </p:nvSpPr>
            <p:spPr>
              <a:xfrm>
                <a:off x="5565676" y="1401956"/>
                <a:ext cx="762163" cy="246221"/>
              </a:xfrm>
              <a:prstGeom prst="rect">
                <a:avLst/>
              </a:prstGeom>
              <a:noFill/>
            </p:spPr>
            <p:txBody>
              <a:bodyPr wrap="square" rtlCol="0">
                <a:spAutoFit/>
              </a:bodyPr>
              <a:lstStyle/>
              <a:p>
                <a:r>
                  <a:rPr lang="es-ES" sz="1000" b="1" dirty="0"/>
                  <a:t>Hospital</a:t>
                </a:r>
              </a:p>
            </p:txBody>
          </p:sp>
        </p:grpSp>
        <p:sp>
          <p:nvSpPr>
            <p:cNvPr id="32" name="CuadroTexto 31">
              <a:extLst>
                <a:ext uri="{FF2B5EF4-FFF2-40B4-BE49-F238E27FC236}">
                  <a16:creationId xmlns:a16="http://schemas.microsoft.com/office/drawing/2014/main" id="{2C302DD0-5CCB-4FE7-97B7-4BEDE40B8E1C}"/>
                </a:ext>
              </a:extLst>
            </p:cNvPr>
            <p:cNvSpPr txBox="1"/>
            <p:nvPr/>
          </p:nvSpPr>
          <p:spPr>
            <a:xfrm>
              <a:off x="4764253" y="1617171"/>
              <a:ext cx="660611" cy="400110"/>
            </a:xfrm>
            <a:prstGeom prst="rect">
              <a:avLst/>
            </a:prstGeom>
            <a:noFill/>
          </p:spPr>
          <p:txBody>
            <a:bodyPr wrap="square" rtlCol="0">
              <a:spAutoFit/>
            </a:bodyPr>
            <a:lstStyle/>
            <a:p>
              <a:pPr algn="ctr"/>
              <a:r>
                <a:rPr lang="es-ES" sz="1000" b="1" dirty="0"/>
                <a:t>Salud mental</a:t>
              </a:r>
            </a:p>
          </p:txBody>
        </p:sp>
        <p:sp>
          <p:nvSpPr>
            <p:cNvPr id="33" name="CuadroTexto 32">
              <a:extLst>
                <a:ext uri="{FF2B5EF4-FFF2-40B4-BE49-F238E27FC236}">
                  <a16:creationId xmlns:a16="http://schemas.microsoft.com/office/drawing/2014/main" id="{AE15011A-F7A5-47A1-B5EA-4A21AFFF5A82}"/>
                </a:ext>
              </a:extLst>
            </p:cNvPr>
            <p:cNvSpPr txBox="1"/>
            <p:nvPr/>
          </p:nvSpPr>
          <p:spPr>
            <a:xfrm>
              <a:off x="4158269" y="2435196"/>
              <a:ext cx="742801" cy="400110"/>
            </a:xfrm>
            <a:prstGeom prst="rect">
              <a:avLst/>
            </a:prstGeom>
            <a:noFill/>
          </p:spPr>
          <p:txBody>
            <a:bodyPr wrap="square" rtlCol="0">
              <a:spAutoFit/>
            </a:bodyPr>
            <a:lstStyle/>
            <a:p>
              <a:pPr algn="ctr"/>
              <a:r>
                <a:rPr lang="es-ES" sz="1000" b="1" dirty="0"/>
                <a:t>A. Primaria</a:t>
              </a:r>
            </a:p>
          </p:txBody>
        </p:sp>
        <p:sp>
          <p:nvSpPr>
            <p:cNvPr id="34" name="CuadroTexto 33">
              <a:extLst>
                <a:ext uri="{FF2B5EF4-FFF2-40B4-BE49-F238E27FC236}">
                  <a16:creationId xmlns:a16="http://schemas.microsoft.com/office/drawing/2014/main" id="{7D662C6E-4E77-4D4F-853B-B5B5E604D81C}"/>
                </a:ext>
              </a:extLst>
            </p:cNvPr>
            <p:cNvSpPr txBox="1"/>
            <p:nvPr/>
          </p:nvSpPr>
          <p:spPr>
            <a:xfrm>
              <a:off x="5754720" y="4680758"/>
              <a:ext cx="660611" cy="246221"/>
            </a:xfrm>
            <a:prstGeom prst="rect">
              <a:avLst/>
            </a:prstGeom>
            <a:noFill/>
          </p:spPr>
          <p:txBody>
            <a:bodyPr wrap="square" rtlCol="0">
              <a:spAutoFit/>
            </a:bodyPr>
            <a:lstStyle/>
            <a:p>
              <a:r>
                <a:rPr lang="es-ES" sz="1000" b="1" dirty="0"/>
                <a:t>SAAD</a:t>
              </a:r>
            </a:p>
          </p:txBody>
        </p:sp>
        <p:sp>
          <p:nvSpPr>
            <p:cNvPr id="84" name="CuadroTexto 83">
              <a:extLst>
                <a:ext uri="{FF2B5EF4-FFF2-40B4-BE49-F238E27FC236}">
                  <a16:creationId xmlns:a16="http://schemas.microsoft.com/office/drawing/2014/main" id="{84967571-70EE-45CE-8C98-984E07A3F78E}"/>
                </a:ext>
              </a:extLst>
            </p:cNvPr>
            <p:cNvSpPr txBox="1"/>
            <p:nvPr/>
          </p:nvSpPr>
          <p:spPr>
            <a:xfrm>
              <a:off x="4086339" y="3380775"/>
              <a:ext cx="832122" cy="400110"/>
            </a:xfrm>
            <a:prstGeom prst="rect">
              <a:avLst/>
            </a:prstGeom>
            <a:noFill/>
          </p:spPr>
          <p:txBody>
            <a:bodyPr wrap="square" rtlCol="0">
              <a:spAutoFit/>
            </a:bodyPr>
            <a:lstStyle/>
            <a:p>
              <a:pPr algn="ctr"/>
              <a:r>
                <a:rPr lang="es-ES" sz="1000" b="1" dirty="0"/>
                <a:t>Cuidados</a:t>
              </a:r>
            </a:p>
            <a:p>
              <a:r>
                <a:rPr lang="es-ES" sz="1000" b="1" dirty="0"/>
                <a:t>Paliativos</a:t>
              </a:r>
            </a:p>
          </p:txBody>
        </p:sp>
        <p:sp>
          <p:nvSpPr>
            <p:cNvPr id="101" name="CuadroTexto 100">
              <a:extLst>
                <a:ext uri="{FF2B5EF4-FFF2-40B4-BE49-F238E27FC236}">
                  <a16:creationId xmlns:a16="http://schemas.microsoft.com/office/drawing/2014/main" id="{CC4B0471-20C6-419F-A95F-3CE0290A1946}"/>
                </a:ext>
              </a:extLst>
            </p:cNvPr>
            <p:cNvSpPr txBox="1"/>
            <p:nvPr/>
          </p:nvSpPr>
          <p:spPr>
            <a:xfrm>
              <a:off x="4649065" y="4182717"/>
              <a:ext cx="660611" cy="400110"/>
            </a:xfrm>
            <a:prstGeom prst="rect">
              <a:avLst/>
            </a:prstGeom>
            <a:noFill/>
          </p:spPr>
          <p:txBody>
            <a:bodyPr wrap="square" rtlCol="0">
              <a:spAutoFit/>
            </a:bodyPr>
            <a:lstStyle/>
            <a:p>
              <a:pPr algn="ctr"/>
              <a:r>
                <a:rPr lang="es-ES" sz="1000" b="1" dirty="0"/>
                <a:t>Centro Dia</a:t>
              </a:r>
            </a:p>
          </p:txBody>
        </p:sp>
      </p:grpSp>
      <p:pic>
        <p:nvPicPr>
          <p:cNvPr id="59" name="Picture 2" descr="Thumbnail Image 4 sistemas sanitarios: atención primaria, atención hospitalaria, atención sociosanitaria y atención salud mental con iconos representativos">
            <a:extLst>
              <a:ext uri="{FF2B5EF4-FFF2-40B4-BE49-F238E27FC236}">
                <a16:creationId xmlns:a16="http://schemas.microsoft.com/office/drawing/2014/main" id="{23E0BFA5-C584-444B-96AF-87A2430465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712" y="876035"/>
            <a:ext cx="3564115" cy="3906918"/>
          </a:xfrm>
          <a:prstGeom prst="rect">
            <a:avLst/>
          </a:prstGeom>
          <a:noFill/>
          <a:extLst>
            <a:ext uri="{909E8E84-426E-40DD-AFC4-6F175D3DCCD1}">
              <a14:hiddenFill xmlns:a14="http://schemas.microsoft.com/office/drawing/2010/main">
                <a:solidFill>
                  <a:srgbClr val="FFFFFF"/>
                </a:solidFill>
              </a14:hiddenFill>
            </a:ext>
          </a:extLst>
        </p:spPr>
      </p:pic>
      <p:sp>
        <p:nvSpPr>
          <p:cNvPr id="55" name="Elipse 54">
            <a:extLst>
              <a:ext uri="{FF2B5EF4-FFF2-40B4-BE49-F238E27FC236}">
                <a16:creationId xmlns:a16="http://schemas.microsoft.com/office/drawing/2014/main" id="{62921997-B270-4AAA-8C95-00FCB9CAEAF6}"/>
              </a:ext>
            </a:extLst>
          </p:cNvPr>
          <p:cNvSpPr/>
          <p:nvPr/>
        </p:nvSpPr>
        <p:spPr>
          <a:xfrm>
            <a:off x="5551594" y="2225012"/>
            <a:ext cx="2045802" cy="1993382"/>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Elipse 1">
            <a:extLst>
              <a:ext uri="{FF2B5EF4-FFF2-40B4-BE49-F238E27FC236}">
                <a16:creationId xmlns:a16="http://schemas.microsoft.com/office/drawing/2014/main" id="{6CE04B88-C6E3-4F2C-A5B5-C6E26A637DE7}"/>
              </a:ext>
            </a:extLst>
          </p:cNvPr>
          <p:cNvSpPr/>
          <p:nvPr/>
        </p:nvSpPr>
        <p:spPr>
          <a:xfrm>
            <a:off x="4987079" y="2218357"/>
            <a:ext cx="1875844" cy="1993382"/>
          </a:xfrm>
          <a:prstGeom prst="ellips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Elipse 2">
            <a:extLst>
              <a:ext uri="{FF2B5EF4-FFF2-40B4-BE49-F238E27FC236}">
                <a16:creationId xmlns:a16="http://schemas.microsoft.com/office/drawing/2014/main" id="{1EAC7265-6CAE-4710-9A0D-483F8ABB7BEE}"/>
              </a:ext>
            </a:extLst>
          </p:cNvPr>
          <p:cNvSpPr/>
          <p:nvPr/>
        </p:nvSpPr>
        <p:spPr>
          <a:xfrm>
            <a:off x="5761113" y="2300981"/>
            <a:ext cx="1101810" cy="1874703"/>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CuadroTexto 56">
            <a:extLst>
              <a:ext uri="{FF2B5EF4-FFF2-40B4-BE49-F238E27FC236}">
                <a16:creationId xmlns:a16="http://schemas.microsoft.com/office/drawing/2014/main" id="{0D7893B3-DD86-486C-BD9A-0C88CA2444D1}"/>
              </a:ext>
            </a:extLst>
          </p:cNvPr>
          <p:cNvSpPr txBox="1"/>
          <p:nvPr/>
        </p:nvSpPr>
        <p:spPr>
          <a:xfrm rot="16707392">
            <a:off x="4884908" y="2848116"/>
            <a:ext cx="1065350" cy="369332"/>
          </a:xfrm>
          <a:prstGeom prst="rect">
            <a:avLst/>
          </a:prstGeom>
          <a:noFill/>
        </p:spPr>
        <p:txBody>
          <a:bodyPr wrap="square" rtlCol="0">
            <a:spAutoFit/>
          </a:bodyPr>
          <a:lstStyle/>
          <a:p>
            <a:r>
              <a:rPr lang="es-ES" sz="1800" b="1" dirty="0">
                <a:solidFill>
                  <a:schemeClr val="accent6"/>
                </a:solidFill>
              </a:rPr>
              <a:t>SALUD</a:t>
            </a:r>
          </a:p>
        </p:txBody>
      </p:sp>
      <p:sp>
        <p:nvSpPr>
          <p:cNvPr id="6" name="CuadroTexto 5">
            <a:extLst>
              <a:ext uri="{FF2B5EF4-FFF2-40B4-BE49-F238E27FC236}">
                <a16:creationId xmlns:a16="http://schemas.microsoft.com/office/drawing/2014/main" id="{BCEB629E-05E5-46A5-A2AA-0424BC862C92}"/>
              </a:ext>
            </a:extLst>
          </p:cNvPr>
          <p:cNvSpPr txBox="1"/>
          <p:nvPr/>
        </p:nvSpPr>
        <p:spPr>
          <a:xfrm>
            <a:off x="6881085" y="2553809"/>
            <a:ext cx="615553" cy="1221807"/>
          </a:xfrm>
          <a:prstGeom prst="rect">
            <a:avLst/>
          </a:prstGeom>
          <a:noFill/>
        </p:spPr>
        <p:txBody>
          <a:bodyPr vert="vert270" wrap="square" rtlCol="0">
            <a:spAutoFit/>
          </a:bodyPr>
          <a:lstStyle/>
          <a:p>
            <a:pPr algn="ctr"/>
            <a:r>
              <a:rPr lang="es-ES" b="1" dirty="0">
                <a:solidFill>
                  <a:srgbClr val="000078"/>
                </a:solidFill>
              </a:rPr>
              <a:t>SERVICIOS SOCIALES</a:t>
            </a:r>
          </a:p>
        </p:txBody>
      </p:sp>
      <p:sp>
        <p:nvSpPr>
          <p:cNvPr id="10" name="CuadroTexto 9">
            <a:extLst>
              <a:ext uri="{FF2B5EF4-FFF2-40B4-BE49-F238E27FC236}">
                <a16:creationId xmlns:a16="http://schemas.microsoft.com/office/drawing/2014/main" id="{BDB2F87E-22F0-4E46-8070-FCBC553F88D5}"/>
              </a:ext>
            </a:extLst>
          </p:cNvPr>
          <p:cNvSpPr txBox="1"/>
          <p:nvPr/>
        </p:nvSpPr>
        <p:spPr>
          <a:xfrm>
            <a:off x="5931357" y="2335655"/>
            <a:ext cx="615553" cy="1792134"/>
          </a:xfrm>
          <a:prstGeom prst="rect">
            <a:avLst/>
          </a:prstGeom>
          <a:noFill/>
        </p:spPr>
        <p:txBody>
          <a:bodyPr vert="vert270" wrap="square" rtlCol="0">
            <a:spAutoFit/>
          </a:bodyPr>
          <a:lstStyle/>
          <a:p>
            <a:pPr algn="ctr"/>
            <a:r>
              <a:rPr lang="es-ES" b="1" dirty="0">
                <a:solidFill>
                  <a:srgbClr val="C00000"/>
                </a:solidFill>
              </a:rPr>
              <a:t>SERVICIOS SOCIOSANITARIOS</a:t>
            </a:r>
          </a:p>
        </p:txBody>
      </p:sp>
      <p:sp>
        <p:nvSpPr>
          <p:cNvPr id="51" name="CuadroTexto 50">
            <a:extLst>
              <a:ext uri="{FF2B5EF4-FFF2-40B4-BE49-F238E27FC236}">
                <a16:creationId xmlns:a16="http://schemas.microsoft.com/office/drawing/2014/main" id="{8656AF46-C959-4F41-A33F-08CBC4AD9AA8}"/>
              </a:ext>
            </a:extLst>
          </p:cNvPr>
          <p:cNvSpPr txBox="1"/>
          <p:nvPr/>
        </p:nvSpPr>
        <p:spPr>
          <a:xfrm>
            <a:off x="1623048" y="4588424"/>
            <a:ext cx="2250831" cy="215444"/>
          </a:xfrm>
          <a:prstGeom prst="rect">
            <a:avLst/>
          </a:prstGeom>
          <a:noFill/>
        </p:spPr>
        <p:txBody>
          <a:bodyPr wrap="square" rtlCol="0">
            <a:spAutoFit/>
          </a:bodyPr>
          <a:lstStyle/>
          <a:p>
            <a:r>
              <a:rPr lang="es-ES" sz="800" dirty="0">
                <a:solidFill>
                  <a:srgbClr val="000078"/>
                </a:solidFill>
              </a:rPr>
              <a:t>Imagen realizada con IA (</a:t>
            </a:r>
            <a:r>
              <a:rPr lang="es-ES" sz="800" dirty="0" err="1">
                <a:solidFill>
                  <a:srgbClr val="000078"/>
                </a:solidFill>
              </a:rPr>
              <a:t>Coplilot</a:t>
            </a:r>
            <a:r>
              <a:rPr lang="es-ES" sz="800" dirty="0">
                <a:solidFill>
                  <a:srgbClr val="000078"/>
                </a:solidFill>
              </a:rPr>
              <a:t>)</a:t>
            </a:r>
          </a:p>
        </p:txBody>
      </p:sp>
    </p:spTree>
    <p:extLst>
      <p:ext uri="{BB962C8B-B14F-4D97-AF65-F5344CB8AC3E}">
        <p14:creationId xmlns:p14="http://schemas.microsoft.com/office/powerpoint/2010/main" val="425548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7"/>
        <p:cNvGrpSpPr/>
        <p:nvPr/>
      </p:nvGrpSpPr>
      <p:grpSpPr>
        <a:xfrm>
          <a:off x="0" y="0"/>
          <a:ext cx="0" cy="0"/>
          <a:chOff x="0" y="0"/>
          <a:chExt cx="0" cy="0"/>
        </a:xfrm>
      </p:grpSpPr>
      <p:pic>
        <p:nvPicPr>
          <p:cNvPr id="9" name="Imagen 8">
            <a:extLst>
              <a:ext uri="{FF2B5EF4-FFF2-40B4-BE49-F238E27FC236}">
                <a16:creationId xmlns:a16="http://schemas.microsoft.com/office/drawing/2014/main" id="{F73FCCA5-09FA-4D17-804B-4071565D1DB7}"/>
              </a:ext>
            </a:extLst>
          </p:cNvPr>
          <p:cNvPicPr>
            <a:picLocks noChangeAspect="1"/>
          </p:cNvPicPr>
          <p:nvPr/>
        </p:nvPicPr>
        <p:blipFill>
          <a:blip r:embed="rId3"/>
          <a:stretch>
            <a:fillRect/>
          </a:stretch>
        </p:blipFill>
        <p:spPr>
          <a:xfrm>
            <a:off x="0" y="0"/>
            <a:ext cx="9144000" cy="801858"/>
          </a:xfrm>
          <a:prstGeom prst="rect">
            <a:avLst/>
          </a:prstGeom>
        </p:spPr>
      </p:pic>
      <p:pic>
        <p:nvPicPr>
          <p:cNvPr id="2" name="Imagen 1">
            <a:extLst>
              <a:ext uri="{FF2B5EF4-FFF2-40B4-BE49-F238E27FC236}">
                <a16:creationId xmlns:a16="http://schemas.microsoft.com/office/drawing/2014/main" id="{8C26026E-DFA8-40D6-8A6E-C4D7AFBABED5}"/>
              </a:ext>
            </a:extLst>
          </p:cNvPr>
          <p:cNvPicPr>
            <a:picLocks noChangeAspect="1"/>
          </p:cNvPicPr>
          <p:nvPr/>
        </p:nvPicPr>
        <p:blipFill>
          <a:blip r:embed="rId4"/>
          <a:stretch>
            <a:fillRect/>
          </a:stretch>
        </p:blipFill>
        <p:spPr>
          <a:xfrm>
            <a:off x="3178788" y="1622499"/>
            <a:ext cx="5872162" cy="2781300"/>
          </a:xfrm>
          <a:prstGeom prst="rect">
            <a:avLst/>
          </a:prstGeom>
        </p:spPr>
      </p:pic>
      <p:sp>
        <p:nvSpPr>
          <p:cNvPr id="3" name="CuadroTexto 2">
            <a:extLst>
              <a:ext uri="{FF2B5EF4-FFF2-40B4-BE49-F238E27FC236}">
                <a16:creationId xmlns:a16="http://schemas.microsoft.com/office/drawing/2014/main" id="{24396601-EC79-451E-9334-8F3263FE61A2}"/>
              </a:ext>
            </a:extLst>
          </p:cNvPr>
          <p:cNvSpPr txBox="1"/>
          <p:nvPr/>
        </p:nvSpPr>
        <p:spPr>
          <a:xfrm>
            <a:off x="3619500" y="1181100"/>
            <a:ext cx="4524375" cy="307777"/>
          </a:xfrm>
          <a:prstGeom prst="rect">
            <a:avLst/>
          </a:prstGeom>
          <a:noFill/>
        </p:spPr>
        <p:txBody>
          <a:bodyPr wrap="square" rtlCol="0">
            <a:spAutoFit/>
          </a:bodyPr>
          <a:lstStyle/>
          <a:p>
            <a:r>
              <a:rPr lang="es-ES" b="1" dirty="0">
                <a:solidFill>
                  <a:srgbClr val="000078"/>
                </a:solidFill>
              </a:rPr>
              <a:t>1.1. La coordinación sociosanitaria</a:t>
            </a:r>
          </a:p>
        </p:txBody>
      </p:sp>
      <p:pic>
        <p:nvPicPr>
          <p:cNvPr id="6" name="Imagen 5">
            <a:extLst>
              <a:ext uri="{FF2B5EF4-FFF2-40B4-BE49-F238E27FC236}">
                <a16:creationId xmlns:a16="http://schemas.microsoft.com/office/drawing/2014/main" id="{0484481F-B1C0-4E3C-AB31-015B2AFFC38E}"/>
              </a:ext>
            </a:extLst>
          </p:cNvPr>
          <p:cNvPicPr>
            <a:picLocks noChangeAspect="1"/>
          </p:cNvPicPr>
          <p:nvPr/>
        </p:nvPicPr>
        <p:blipFill>
          <a:blip r:embed="rId5"/>
          <a:stretch>
            <a:fillRect/>
          </a:stretch>
        </p:blipFill>
        <p:spPr>
          <a:xfrm>
            <a:off x="109977" y="1334988"/>
            <a:ext cx="3068811" cy="3068811"/>
          </a:xfrm>
          <a:prstGeom prst="rect">
            <a:avLst/>
          </a:prstGeom>
        </p:spPr>
      </p:pic>
      <p:sp>
        <p:nvSpPr>
          <p:cNvPr id="7" name="CuadroTexto 6">
            <a:extLst>
              <a:ext uri="{FF2B5EF4-FFF2-40B4-BE49-F238E27FC236}">
                <a16:creationId xmlns:a16="http://schemas.microsoft.com/office/drawing/2014/main" id="{9BE2064B-713C-4484-9D5D-A141A69F8E66}"/>
              </a:ext>
            </a:extLst>
          </p:cNvPr>
          <p:cNvSpPr txBox="1"/>
          <p:nvPr/>
        </p:nvSpPr>
        <p:spPr>
          <a:xfrm>
            <a:off x="807395" y="4403799"/>
            <a:ext cx="2250831" cy="215444"/>
          </a:xfrm>
          <a:prstGeom prst="rect">
            <a:avLst/>
          </a:prstGeom>
          <a:noFill/>
        </p:spPr>
        <p:txBody>
          <a:bodyPr wrap="square" rtlCol="0">
            <a:spAutoFit/>
          </a:bodyPr>
          <a:lstStyle/>
          <a:p>
            <a:r>
              <a:rPr lang="es-ES" sz="800" dirty="0">
                <a:solidFill>
                  <a:srgbClr val="000078"/>
                </a:solidFill>
              </a:rPr>
              <a:t>Imagen realizada con IA (</a:t>
            </a:r>
            <a:r>
              <a:rPr lang="es-ES" sz="800" dirty="0" err="1">
                <a:solidFill>
                  <a:srgbClr val="000078"/>
                </a:solidFill>
              </a:rPr>
              <a:t>Coplilot</a:t>
            </a:r>
            <a:r>
              <a:rPr lang="es-ES" sz="800" dirty="0">
                <a:solidFill>
                  <a:srgbClr val="000078"/>
                </a:solidFill>
              </a:rPr>
              <a:t>)</a:t>
            </a:r>
          </a:p>
        </p:txBody>
      </p:sp>
    </p:spTree>
    <p:extLst>
      <p:ext uri="{BB962C8B-B14F-4D97-AF65-F5344CB8AC3E}">
        <p14:creationId xmlns:p14="http://schemas.microsoft.com/office/powerpoint/2010/main" val="3257994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7"/>
        <p:cNvGrpSpPr/>
        <p:nvPr/>
      </p:nvGrpSpPr>
      <p:grpSpPr>
        <a:xfrm>
          <a:off x="0" y="0"/>
          <a:ext cx="0" cy="0"/>
          <a:chOff x="0" y="0"/>
          <a:chExt cx="0" cy="0"/>
        </a:xfrm>
      </p:grpSpPr>
      <p:pic>
        <p:nvPicPr>
          <p:cNvPr id="9" name="Imagen 8">
            <a:extLst>
              <a:ext uri="{FF2B5EF4-FFF2-40B4-BE49-F238E27FC236}">
                <a16:creationId xmlns:a16="http://schemas.microsoft.com/office/drawing/2014/main" id="{F73FCCA5-09FA-4D17-804B-4071565D1DB7}"/>
              </a:ext>
            </a:extLst>
          </p:cNvPr>
          <p:cNvPicPr>
            <a:picLocks noChangeAspect="1"/>
          </p:cNvPicPr>
          <p:nvPr/>
        </p:nvPicPr>
        <p:blipFill>
          <a:blip r:embed="rId3"/>
          <a:stretch>
            <a:fillRect/>
          </a:stretch>
        </p:blipFill>
        <p:spPr>
          <a:xfrm>
            <a:off x="0" y="0"/>
            <a:ext cx="9144000" cy="801858"/>
          </a:xfrm>
          <a:prstGeom prst="rect">
            <a:avLst/>
          </a:prstGeom>
        </p:spPr>
      </p:pic>
      <p:sp>
        <p:nvSpPr>
          <p:cNvPr id="16" name="CuadroTexto 15">
            <a:extLst>
              <a:ext uri="{FF2B5EF4-FFF2-40B4-BE49-F238E27FC236}">
                <a16:creationId xmlns:a16="http://schemas.microsoft.com/office/drawing/2014/main" id="{EF53654D-1058-439C-BCD3-635AD8CFBCC9}"/>
              </a:ext>
            </a:extLst>
          </p:cNvPr>
          <p:cNvSpPr txBox="1"/>
          <p:nvPr/>
        </p:nvSpPr>
        <p:spPr>
          <a:xfrm>
            <a:off x="4572000" y="970030"/>
            <a:ext cx="4609666" cy="1384995"/>
          </a:xfrm>
          <a:prstGeom prst="rect">
            <a:avLst/>
          </a:prstGeom>
          <a:noFill/>
        </p:spPr>
        <p:txBody>
          <a:bodyPr wrap="square" rtlCol="0">
            <a:spAutoFit/>
          </a:bodyPr>
          <a:lstStyle/>
          <a:p>
            <a:r>
              <a:rPr lang="es-ES" dirty="0">
                <a:solidFill>
                  <a:srgbClr val="000078"/>
                </a:solidFill>
              </a:rPr>
              <a:t>2. </a:t>
            </a:r>
            <a:r>
              <a:rPr lang="es-ES" b="1" dirty="0">
                <a:solidFill>
                  <a:srgbClr val="000078"/>
                </a:solidFill>
              </a:rPr>
              <a:t>Los protagonistas de la atención sociosanitaria</a:t>
            </a:r>
          </a:p>
          <a:p>
            <a:r>
              <a:rPr lang="es-ES" dirty="0">
                <a:solidFill>
                  <a:srgbClr val="000078"/>
                </a:solidFill>
              </a:rPr>
              <a:t>     - </a:t>
            </a:r>
            <a:r>
              <a:rPr lang="es-ES" b="1" dirty="0">
                <a:solidFill>
                  <a:srgbClr val="000078"/>
                </a:solidFill>
              </a:rPr>
              <a:t>Los pacientes </a:t>
            </a:r>
            <a:r>
              <a:rPr lang="es-ES" dirty="0">
                <a:solidFill>
                  <a:srgbClr val="000078"/>
                </a:solidFill>
              </a:rPr>
              <a:t> </a:t>
            </a:r>
          </a:p>
          <a:p>
            <a:r>
              <a:rPr lang="es-ES" dirty="0">
                <a:solidFill>
                  <a:srgbClr val="000078"/>
                </a:solidFill>
              </a:rPr>
              <a:t>     - Los profesionales</a:t>
            </a:r>
          </a:p>
          <a:p>
            <a:r>
              <a:rPr lang="es-ES" dirty="0">
                <a:solidFill>
                  <a:srgbClr val="000078"/>
                </a:solidFill>
              </a:rPr>
              <a:t>     - Los políticos</a:t>
            </a:r>
          </a:p>
          <a:p>
            <a:endParaRPr lang="es-ES" dirty="0">
              <a:solidFill>
                <a:srgbClr val="000078"/>
              </a:solidFill>
            </a:endParaRPr>
          </a:p>
          <a:p>
            <a:endParaRPr lang="es-ES" dirty="0">
              <a:solidFill>
                <a:srgbClr val="000078"/>
              </a:solidFill>
            </a:endParaRPr>
          </a:p>
        </p:txBody>
      </p:sp>
      <p:pic>
        <p:nvPicPr>
          <p:cNvPr id="17" name="Picture 2" descr="Thumbnail Image Un grabado que muestre la diferencia entre atención sanitaria y atención social">
            <a:extLst>
              <a:ext uri="{FF2B5EF4-FFF2-40B4-BE49-F238E27FC236}">
                <a16:creationId xmlns:a16="http://schemas.microsoft.com/office/drawing/2014/main" id="{B1BD5B09-0F23-4EF0-A88B-44A87F67F6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179" y="850659"/>
            <a:ext cx="4135902" cy="4135902"/>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707B3515-B258-4424-8131-B0F31EA9FDDC}"/>
              </a:ext>
            </a:extLst>
          </p:cNvPr>
          <p:cNvSpPr txBox="1"/>
          <p:nvPr/>
        </p:nvSpPr>
        <p:spPr>
          <a:xfrm>
            <a:off x="4562246" y="1964503"/>
            <a:ext cx="4417255" cy="954107"/>
          </a:xfrm>
          <a:prstGeom prst="rect">
            <a:avLst/>
          </a:prstGeom>
          <a:noFill/>
        </p:spPr>
        <p:txBody>
          <a:bodyPr wrap="square" rtlCol="0">
            <a:spAutoFit/>
          </a:bodyPr>
          <a:lstStyle/>
          <a:p>
            <a:r>
              <a:rPr lang="es-ES" b="1" dirty="0">
                <a:solidFill>
                  <a:srgbClr val="000078"/>
                </a:solidFill>
              </a:rPr>
              <a:t>2.1. Los modelos/paradigmas de la intervención</a:t>
            </a:r>
          </a:p>
          <a:p>
            <a:r>
              <a:rPr lang="es-ES" dirty="0">
                <a:solidFill>
                  <a:srgbClr val="000078"/>
                </a:solidFill>
              </a:rPr>
              <a:t>     - Modelo profesional</a:t>
            </a:r>
          </a:p>
          <a:p>
            <a:r>
              <a:rPr lang="es-ES" dirty="0">
                <a:solidFill>
                  <a:srgbClr val="000078"/>
                </a:solidFill>
              </a:rPr>
              <a:t>     - </a:t>
            </a:r>
            <a:r>
              <a:rPr lang="es-ES" b="1" dirty="0">
                <a:solidFill>
                  <a:srgbClr val="000078"/>
                </a:solidFill>
              </a:rPr>
              <a:t>Modelo de atención centrado en el paciente</a:t>
            </a:r>
          </a:p>
          <a:p>
            <a:endParaRPr lang="es-ES" dirty="0">
              <a:solidFill>
                <a:srgbClr val="000078"/>
              </a:solidFill>
            </a:endParaRPr>
          </a:p>
        </p:txBody>
      </p:sp>
      <p:pic>
        <p:nvPicPr>
          <p:cNvPr id="19" name="Picture 2" descr="https://inclasns.sanidad.gob.es/images/diagrama.png">
            <a:extLst>
              <a:ext uri="{FF2B5EF4-FFF2-40B4-BE49-F238E27FC236}">
                <a16:creationId xmlns:a16="http://schemas.microsoft.com/office/drawing/2014/main" id="{9F24D3B4-53BE-40F6-A8AA-F865BD4D4F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1164" y="2825173"/>
            <a:ext cx="4417254" cy="2318327"/>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E162B778-F5BC-458E-8ECC-F9A0575E5167}"/>
              </a:ext>
            </a:extLst>
          </p:cNvPr>
          <p:cNvSpPr txBox="1"/>
          <p:nvPr/>
        </p:nvSpPr>
        <p:spPr>
          <a:xfrm>
            <a:off x="2109250" y="4878839"/>
            <a:ext cx="2250831" cy="215444"/>
          </a:xfrm>
          <a:prstGeom prst="rect">
            <a:avLst/>
          </a:prstGeom>
          <a:noFill/>
        </p:spPr>
        <p:txBody>
          <a:bodyPr wrap="square" rtlCol="0">
            <a:spAutoFit/>
          </a:bodyPr>
          <a:lstStyle/>
          <a:p>
            <a:r>
              <a:rPr lang="es-ES" sz="800" dirty="0">
                <a:solidFill>
                  <a:srgbClr val="000078"/>
                </a:solidFill>
              </a:rPr>
              <a:t>Imagen realizada con IA (</a:t>
            </a:r>
            <a:r>
              <a:rPr lang="es-ES" sz="800" dirty="0" err="1">
                <a:solidFill>
                  <a:srgbClr val="000078"/>
                </a:solidFill>
              </a:rPr>
              <a:t>Coplilot</a:t>
            </a:r>
            <a:r>
              <a:rPr lang="es-ES" sz="800" dirty="0">
                <a:solidFill>
                  <a:srgbClr val="000078"/>
                </a:solidFill>
              </a:rPr>
              <a:t>)</a:t>
            </a:r>
          </a:p>
        </p:txBody>
      </p:sp>
    </p:spTree>
    <p:extLst>
      <p:ext uri="{BB962C8B-B14F-4D97-AF65-F5344CB8AC3E}">
        <p14:creationId xmlns:p14="http://schemas.microsoft.com/office/powerpoint/2010/main" val="3136390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EB76261-0D5D-4E7B-9957-8A7DCDF414DA}"/>
              </a:ext>
            </a:extLst>
          </p:cNvPr>
          <p:cNvSpPr/>
          <p:nvPr/>
        </p:nvSpPr>
        <p:spPr>
          <a:xfrm>
            <a:off x="3817916" y="1211453"/>
            <a:ext cx="5528602" cy="306109"/>
          </a:xfrm>
          <a:prstGeom prst="rect">
            <a:avLst/>
          </a:prstGeom>
        </p:spPr>
        <p:txBody>
          <a:bodyPr wrap="square">
            <a:spAutoFit/>
          </a:bodyPr>
          <a:lstStyle/>
          <a:p>
            <a:pPr>
              <a:lnSpc>
                <a:spcPct val="107000"/>
              </a:lnSpc>
              <a:spcAft>
                <a:spcPts val="800"/>
              </a:spcAft>
            </a:pPr>
            <a:r>
              <a:rPr lang="es-ES" b="1" dirty="0">
                <a:solidFill>
                  <a:srgbClr val="000078"/>
                </a:solidFill>
                <a:latin typeface="+mn-lt"/>
                <a:ea typeface="Calibri" panose="020F0502020204030204" pitchFamily="34" charset="0"/>
                <a:cs typeface="Times New Roman" panose="02020603050405020304" pitchFamily="18" charset="0"/>
              </a:rPr>
              <a:t>Perfil del paciente sociosanitario: </a:t>
            </a:r>
            <a:r>
              <a:rPr lang="es-ES" dirty="0">
                <a:solidFill>
                  <a:srgbClr val="000078"/>
                </a:solidFill>
                <a:latin typeface="+mn-lt"/>
                <a:ea typeface="Calibri" panose="020F0502020204030204" pitchFamily="34" charset="0"/>
                <a:cs typeface="Times New Roman" panose="02020603050405020304" pitchFamily="18" charset="0"/>
              </a:rPr>
              <a:t>  </a:t>
            </a:r>
          </a:p>
        </p:txBody>
      </p:sp>
      <p:pic>
        <p:nvPicPr>
          <p:cNvPr id="3" name="Imagen 2">
            <a:extLst>
              <a:ext uri="{FF2B5EF4-FFF2-40B4-BE49-F238E27FC236}">
                <a16:creationId xmlns:a16="http://schemas.microsoft.com/office/drawing/2014/main" id="{E2CD08F0-D4F7-4FC4-889A-08D3D30D1EE6}"/>
              </a:ext>
            </a:extLst>
          </p:cNvPr>
          <p:cNvPicPr>
            <a:picLocks noChangeAspect="1"/>
          </p:cNvPicPr>
          <p:nvPr/>
        </p:nvPicPr>
        <p:blipFill>
          <a:blip r:embed="rId3"/>
          <a:stretch>
            <a:fillRect/>
          </a:stretch>
        </p:blipFill>
        <p:spPr>
          <a:xfrm>
            <a:off x="0" y="0"/>
            <a:ext cx="9144000" cy="883025"/>
          </a:xfrm>
          <a:prstGeom prst="rect">
            <a:avLst/>
          </a:prstGeom>
        </p:spPr>
      </p:pic>
      <p:pic>
        <p:nvPicPr>
          <p:cNvPr id="5" name="Imagen 4">
            <a:extLst>
              <a:ext uri="{FF2B5EF4-FFF2-40B4-BE49-F238E27FC236}">
                <a16:creationId xmlns:a16="http://schemas.microsoft.com/office/drawing/2014/main" id="{A90C6F2D-8076-4B77-9242-B3100B9C4D18}"/>
              </a:ext>
            </a:extLst>
          </p:cNvPr>
          <p:cNvPicPr>
            <a:picLocks noChangeAspect="1"/>
          </p:cNvPicPr>
          <p:nvPr/>
        </p:nvPicPr>
        <p:blipFill>
          <a:blip r:embed="rId4"/>
          <a:stretch>
            <a:fillRect/>
          </a:stretch>
        </p:blipFill>
        <p:spPr>
          <a:xfrm>
            <a:off x="0" y="1211453"/>
            <a:ext cx="3488788" cy="3477401"/>
          </a:xfrm>
          <a:prstGeom prst="rect">
            <a:avLst/>
          </a:prstGeom>
        </p:spPr>
      </p:pic>
      <p:sp>
        <p:nvSpPr>
          <p:cNvPr id="4" name="Rectángulo 3">
            <a:extLst>
              <a:ext uri="{FF2B5EF4-FFF2-40B4-BE49-F238E27FC236}">
                <a16:creationId xmlns:a16="http://schemas.microsoft.com/office/drawing/2014/main" id="{8321F18E-CACF-4672-B278-30A1E6C41E7A}"/>
              </a:ext>
            </a:extLst>
          </p:cNvPr>
          <p:cNvSpPr/>
          <p:nvPr/>
        </p:nvSpPr>
        <p:spPr>
          <a:xfrm>
            <a:off x="3817916" y="1654744"/>
            <a:ext cx="4572000" cy="2380716"/>
          </a:xfrm>
          <a:prstGeom prst="rect">
            <a:avLst/>
          </a:prstGeom>
        </p:spPr>
        <p:txBody>
          <a:bodyPr>
            <a:spAutoFit/>
          </a:bodyPr>
          <a:lstStyle/>
          <a:p>
            <a:pPr marL="342900" lvl="0" indent="-342900">
              <a:lnSpc>
                <a:spcPct val="107000"/>
              </a:lnSpc>
              <a:buClr>
                <a:srgbClr val="000078"/>
              </a:buClr>
              <a:buFont typeface="Symbol" panose="05050102010706020507" pitchFamily="18" charset="2"/>
              <a:buChar char=""/>
            </a:pPr>
            <a:r>
              <a:rPr lang="es-ES" dirty="0">
                <a:solidFill>
                  <a:srgbClr val="000078"/>
                </a:solidFill>
                <a:latin typeface="+mn-lt"/>
                <a:ea typeface="Calibri" panose="020F0502020204030204" pitchFamily="34" charset="0"/>
                <a:cs typeface="Times New Roman" panose="02020603050405020304" pitchFamily="18" charset="0"/>
              </a:rPr>
              <a:t>Personas con </a:t>
            </a:r>
            <a:r>
              <a:rPr lang="es-ES" b="1" dirty="0">
                <a:solidFill>
                  <a:srgbClr val="000078"/>
                </a:solidFill>
                <a:latin typeface="+mn-lt"/>
                <a:ea typeface="Calibri" panose="020F0502020204030204" pitchFamily="34" charset="0"/>
                <a:cs typeface="Times New Roman" panose="02020603050405020304" pitchFamily="18" charset="0"/>
              </a:rPr>
              <a:t>necesidad simultánea </a:t>
            </a:r>
            <a:r>
              <a:rPr lang="es-ES" dirty="0">
                <a:solidFill>
                  <a:srgbClr val="000078"/>
                </a:solidFill>
                <a:latin typeface="+mn-lt"/>
                <a:ea typeface="Calibri" panose="020F0502020204030204" pitchFamily="34" charset="0"/>
                <a:cs typeface="Times New Roman" panose="02020603050405020304" pitchFamily="18" charset="0"/>
              </a:rPr>
              <a:t>de atención en las áreas social y sanitaria.</a:t>
            </a:r>
          </a:p>
          <a:p>
            <a:pPr lvl="0">
              <a:lnSpc>
                <a:spcPct val="107000"/>
              </a:lnSpc>
            </a:pPr>
            <a:r>
              <a:rPr lang="es-ES" dirty="0">
                <a:solidFill>
                  <a:srgbClr val="000078"/>
                </a:solidFill>
                <a:latin typeface="+mn-lt"/>
                <a:ea typeface="Calibri" panose="020F0502020204030204" pitchFamily="34" charset="0"/>
                <a:cs typeface="Times New Roman" panose="02020603050405020304" pitchFamily="18" charset="0"/>
              </a:rPr>
              <a:t> </a:t>
            </a:r>
          </a:p>
          <a:p>
            <a:pPr marL="342900" lvl="0" indent="-342900">
              <a:lnSpc>
                <a:spcPct val="107000"/>
              </a:lnSpc>
              <a:buFont typeface="Symbol" panose="05050102010706020507" pitchFamily="18" charset="2"/>
              <a:buChar char=""/>
            </a:pPr>
            <a:r>
              <a:rPr lang="es-ES" dirty="0">
                <a:solidFill>
                  <a:srgbClr val="000078"/>
                </a:solidFill>
                <a:latin typeface="+mn-lt"/>
                <a:ea typeface="Calibri" panose="020F0502020204030204" pitchFamily="34" charset="0"/>
                <a:cs typeface="Times New Roman" panose="02020603050405020304" pitchFamily="18" charset="0"/>
              </a:rPr>
              <a:t>Personas en las que esta necesidad de atención es significativa, cuantitativa o cualitativamente en ambos campos, tanto en la </a:t>
            </a:r>
            <a:r>
              <a:rPr lang="es-ES" b="1" dirty="0">
                <a:solidFill>
                  <a:srgbClr val="000078"/>
                </a:solidFill>
                <a:latin typeface="+mn-lt"/>
                <a:ea typeface="Calibri" panose="020F0502020204030204" pitchFamily="34" charset="0"/>
                <a:cs typeface="Times New Roman" panose="02020603050405020304" pitchFamily="18" charset="0"/>
              </a:rPr>
              <a:t>intensidad</a:t>
            </a:r>
            <a:r>
              <a:rPr lang="es-ES" dirty="0">
                <a:solidFill>
                  <a:srgbClr val="000078"/>
                </a:solidFill>
                <a:latin typeface="+mn-lt"/>
                <a:ea typeface="Calibri" panose="020F0502020204030204" pitchFamily="34" charset="0"/>
                <a:cs typeface="Times New Roman" panose="02020603050405020304" pitchFamily="18" charset="0"/>
              </a:rPr>
              <a:t> de la intervención como en la </a:t>
            </a:r>
            <a:r>
              <a:rPr lang="es-ES" b="1" dirty="0">
                <a:solidFill>
                  <a:srgbClr val="000078"/>
                </a:solidFill>
                <a:latin typeface="+mn-lt"/>
                <a:ea typeface="Calibri" panose="020F0502020204030204" pitchFamily="34" charset="0"/>
                <a:cs typeface="Times New Roman" panose="02020603050405020304" pitchFamily="18" charset="0"/>
              </a:rPr>
              <a:t>duración</a:t>
            </a:r>
            <a:r>
              <a:rPr lang="es-ES" dirty="0">
                <a:solidFill>
                  <a:srgbClr val="000078"/>
                </a:solidFill>
                <a:latin typeface="+mn-lt"/>
                <a:ea typeface="Calibri" panose="020F0502020204030204" pitchFamily="34" charset="0"/>
                <a:cs typeface="Times New Roman" panose="02020603050405020304" pitchFamily="18" charset="0"/>
              </a:rPr>
              <a:t> en el tiempo. </a:t>
            </a:r>
          </a:p>
          <a:p>
            <a:pPr marL="342900" lvl="0" indent="-342900">
              <a:lnSpc>
                <a:spcPct val="107000"/>
              </a:lnSpc>
              <a:buFont typeface="Symbol" panose="05050102010706020507" pitchFamily="18" charset="2"/>
              <a:buChar char=""/>
            </a:pPr>
            <a:endParaRPr lang="es-ES" dirty="0">
              <a:solidFill>
                <a:srgbClr val="000078"/>
              </a:solidFill>
              <a:latin typeface="+mn-l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s-ES" dirty="0">
                <a:solidFill>
                  <a:srgbClr val="000078"/>
                </a:solidFill>
                <a:latin typeface="+mn-lt"/>
                <a:ea typeface="Calibri" panose="020F0502020204030204" pitchFamily="34" charset="0"/>
                <a:cs typeface="Times New Roman" panose="02020603050405020304" pitchFamily="18" charset="0"/>
              </a:rPr>
              <a:t>Personas para quienes las intervenciones desde ambos sectores son </a:t>
            </a:r>
            <a:r>
              <a:rPr lang="es-ES" b="1" dirty="0">
                <a:solidFill>
                  <a:srgbClr val="000078"/>
                </a:solidFill>
                <a:latin typeface="+mn-lt"/>
                <a:ea typeface="Calibri" panose="020F0502020204030204" pitchFamily="34" charset="0"/>
                <a:cs typeface="Times New Roman" panose="02020603050405020304" pitchFamily="18" charset="0"/>
              </a:rPr>
              <a:t>sinérgicas</a:t>
            </a:r>
            <a:r>
              <a:rPr lang="es-ES" dirty="0">
                <a:solidFill>
                  <a:srgbClr val="000078"/>
                </a:solidFill>
                <a:latin typeface="+mn-lt"/>
                <a:ea typeface="Calibri" panose="020F0502020204030204" pitchFamily="34" charset="0"/>
                <a:cs typeface="Times New Roman" panose="02020603050405020304" pitchFamily="18" charset="0"/>
              </a:rPr>
              <a:t> en su efecto.</a:t>
            </a:r>
          </a:p>
        </p:txBody>
      </p:sp>
      <p:sp>
        <p:nvSpPr>
          <p:cNvPr id="6" name="CuadroTexto 5">
            <a:extLst>
              <a:ext uri="{FF2B5EF4-FFF2-40B4-BE49-F238E27FC236}">
                <a16:creationId xmlns:a16="http://schemas.microsoft.com/office/drawing/2014/main" id="{30E7E289-DCEF-4A67-95AA-14B136E2858A}"/>
              </a:ext>
            </a:extLst>
          </p:cNvPr>
          <p:cNvSpPr txBox="1"/>
          <p:nvPr/>
        </p:nvSpPr>
        <p:spPr>
          <a:xfrm>
            <a:off x="1581118" y="4456262"/>
            <a:ext cx="2250831" cy="215444"/>
          </a:xfrm>
          <a:prstGeom prst="rect">
            <a:avLst/>
          </a:prstGeom>
          <a:noFill/>
        </p:spPr>
        <p:txBody>
          <a:bodyPr wrap="square" rtlCol="0">
            <a:spAutoFit/>
          </a:bodyPr>
          <a:lstStyle/>
          <a:p>
            <a:r>
              <a:rPr lang="es-ES" sz="800" dirty="0">
                <a:solidFill>
                  <a:srgbClr val="000078"/>
                </a:solidFill>
              </a:rPr>
              <a:t>Imagen realizada con IA (</a:t>
            </a:r>
            <a:r>
              <a:rPr lang="es-ES" sz="800" dirty="0" err="1">
                <a:solidFill>
                  <a:srgbClr val="000078"/>
                </a:solidFill>
              </a:rPr>
              <a:t>Coplilot</a:t>
            </a:r>
            <a:r>
              <a:rPr lang="es-ES" sz="800" dirty="0">
                <a:solidFill>
                  <a:srgbClr val="000078"/>
                </a:solidFill>
              </a:rPr>
              <a:t>)</a:t>
            </a:r>
          </a:p>
        </p:txBody>
      </p:sp>
    </p:spTree>
    <p:extLst>
      <p:ext uri="{BB962C8B-B14F-4D97-AF65-F5344CB8AC3E}">
        <p14:creationId xmlns:p14="http://schemas.microsoft.com/office/powerpoint/2010/main" val="1990554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7"/>
        <p:cNvGrpSpPr/>
        <p:nvPr/>
      </p:nvGrpSpPr>
      <p:grpSpPr>
        <a:xfrm>
          <a:off x="0" y="0"/>
          <a:ext cx="0" cy="0"/>
          <a:chOff x="0" y="0"/>
          <a:chExt cx="0" cy="0"/>
        </a:xfrm>
      </p:grpSpPr>
      <p:pic>
        <p:nvPicPr>
          <p:cNvPr id="9" name="Imagen 8">
            <a:extLst>
              <a:ext uri="{FF2B5EF4-FFF2-40B4-BE49-F238E27FC236}">
                <a16:creationId xmlns:a16="http://schemas.microsoft.com/office/drawing/2014/main" id="{F73FCCA5-09FA-4D17-804B-4071565D1DB7}"/>
              </a:ext>
            </a:extLst>
          </p:cNvPr>
          <p:cNvPicPr>
            <a:picLocks noChangeAspect="1"/>
          </p:cNvPicPr>
          <p:nvPr/>
        </p:nvPicPr>
        <p:blipFill>
          <a:blip r:embed="rId3"/>
          <a:stretch>
            <a:fillRect/>
          </a:stretch>
        </p:blipFill>
        <p:spPr>
          <a:xfrm>
            <a:off x="0" y="0"/>
            <a:ext cx="9144000" cy="801858"/>
          </a:xfrm>
          <a:prstGeom prst="rect">
            <a:avLst/>
          </a:prstGeom>
        </p:spPr>
      </p:pic>
      <p:sp>
        <p:nvSpPr>
          <p:cNvPr id="17" name="CuadroTexto 16">
            <a:extLst>
              <a:ext uri="{FF2B5EF4-FFF2-40B4-BE49-F238E27FC236}">
                <a16:creationId xmlns:a16="http://schemas.microsoft.com/office/drawing/2014/main" id="{8B380F2A-AD2D-4C50-AE2C-6E2395B3AB21}"/>
              </a:ext>
            </a:extLst>
          </p:cNvPr>
          <p:cNvSpPr txBox="1"/>
          <p:nvPr/>
        </p:nvSpPr>
        <p:spPr>
          <a:xfrm>
            <a:off x="4026817" y="907255"/>
            <a:ext cx="5038392" cy="553998"/>
          </a:xfrm>
          <a:prstGeom prst="rect">
            <a:avLst/>
          </a:prstGeom>
          <a:noFill/>
        </p:spPr>
        <p:txBody>
          <a:bodyPr wrap="square" rtlCol="0">
            <a:spAutoFit/>
          </a:bodyPr>
          <a:lstStyle/>
          <a:p>
            <a:r>
              <a:rPr lang="es-ES" sz="1600" b="1" dirty="0">
                <a:solidFill>
                  <a:srgbClr val="000078"/>
                </a:solidFill>
              </a:rPr>
              <a:t>3. Los problemas sociosanitarios</a:t>
            </a:r>
          </a:p>
          <a:p>
            <a:r>
              <a:rPr lang="es-ES" dirty="0">
                <a:solidFill>
                  <a:srgbClr val="000078"/>
                </a:solidFill>
              </a:rPr>
              <a:t>      - Atención integral de las necesidades de salud y sociales</a:t>
            </a:r>
          </a:p>
        </p:txBody>
      </p:sp>
      <p:pic>
        <p:nvPicPr>
          <p:cNvPr id="3" name="Imagen 2">
            <a:extLst>
              <a:ext uri="{FF2B5EF4-FFF2-40B4-BE49-F238E27FC236}">
                <a16:creationId xmlns:a16="http://schemas.microsoft.com/office/drawing/2014/main" id="{569C257F-4CC4-4D78-958C-7FB9A30F370F}"/>
              </a:ext>
            </a:extLst>
          </p:cNvPr>
          <p:cNvPicPr>
            <a:picLocks noChangeAspect="1"/>
          </p:cNvPicPr>
          <p:nvPr/>
        </p:nvPicPr>
        <p:blipFill>
          <a:blip r:embed="rId4"/>
          <a:stretch>
            <a:fillRect/>
          </a:stretch>
        </p:blipFill>
        <p:spPr>
          <a:xfrm>
            <a:off x="224590" y="882070"/>
            <a:ext cx="3802226" cy="3802226"/>
          </a:xfrm>
          <a:prstGeom prst="rect">
            <a:avLst/>
          </a:prstGeom>
        </p:spPr>
      </p:pic>
      <p:sp>
        <p:nvSpPr>
          <p:cNvPr id="4" name="CuadroTexto 3">
            <a:extLst>
              <a:ext uri="{FF2B5EF4-FFF2-40B4-BE49-F238E27FC236}">
                <a16:creationId xmlns:a16="http://schemas.microsoft.com/office/drawing/2014/main" id="{90AD58F2-8B46-4AFD-AC22-CA77753B66F7}"/>
              </a:ext>
            </a:extLst>
          </p:cNvPr>
          <p:cNvSpPr txBox="1"/>
          <p:nvPr/>
        </p:nvSpPr>
        <p:spPr>
          <a:xfrm>
            <a:off x="4293917" y="1486438"/>
            <a:ext cx="4771292" cy="430887"/>
          </a:xfrm>
          <a:prstGeom prst="rect">
            <a:avLst/>
          </a:prstGeom>
          <a:solidFill>
            <a:schemeClr val="accent1">
              <a:lumMod val="40000"/>
              <a:lumOff val="60000"/>
            </a:schemeClr>
          </a:solidFill>
        </p:spPr>
        <p:txBody>
          <a:bodyPr wrap="square" rtlCol="0">
            <a:spAutoFit/>
          </a:bodyPr>
          <a:lstStyle/>
          <a:p>
            <a:r>
              <a:rPr lang="es-ES" sz="1100" b="1" dirty="0">
                <a:solidFill>
                  <a:srgbClr val="002060"/>
                </a:solidFill>
              </a:rPr>
              <a:t>Necesidades y situaciones relacionadas con la vida de las personas pero que tienen un reflejo directo en la salud</a:t>
            </a:r>
            <a:r>
              <a:rPr lang="es-ES" sz="1100" dirty="0">
                <a:solidFill>
                  <a:srgbClr val="002060"/>
                </a:solidFill>
              </a:rPr>
              <a:t>.</a:t>
            </a:r>
          </a:p>
        </p:txBody>
      </p:sp>
      <p:sp>
        <p:nvSpPr>
          <p:cNvPr id="6" name="CuadroTexto 5">
            <a:extLst>
              <a:ext uri="{FF2B5EF4-FFF2-40B4-BE49-F238E27FC236}">
                <a16:creationId xmlns:a16="http://schemas.microsoft.com/office/drawing/2014/main" id="{473F3BE8-D12F-4A0F-B37D-862E2E7A337B}"/>
              </a:ext>
            </a:extLst>
          </p:cNvPr>
          <p:cNvSpPr txBox="1"/>
          <p:nvPr/>
        </p:nvSpPr>
        <p:spPr>
          <a:xfrm>
            <a:off x="4293917" y="4098866"/>
            <a:ext cx="4771292" cy="707886"/>
          </a:xfrm>
          <a:prstGeom prst="rect">
            <a:avLst/>
          </a:prstGeom>
          <a:solidFill>
            <a:schemeClr val="accent1">
              <a:lumMod val="40000"/>
              <a:lumOff val="60000"/>
            </a:schemeClr>
          </a:solidFill>
        </p:spPr>
        <p:txBody>
          <a:bodyPr wrap="square" rtlCol="0">
            <a:spAutoFit/>
          </a:bodyPr>
          <a:lstStyle/>
          <a:p>
            <a:r>
              <a:rPr lang="es-ES" sz="1000" b="1" dirty="0">
                <a:solidFill>
                  <a:srgbClr val="002060"/>
                </a:solidFill>
              </a:rPr>
              <a:t>La atención a estas situaciones y necesidades requiere una intervención conjunta y coordinada entre distintos servicios y profesionales desde una perspectiva holística, porque la persona (paciente/enfermo) constituye una unidad </a:t>
            </a:r>
          </a:p>
        </p:txBody>
      </p:sp>
      <p:graphicFrame>
        <p:nvGraphicFramePr>
          <p:cNvPr id="7" name="Tabla 6">
            <a:extLst>
              <a:ext uri="{FF2B5EF4-FFF2-40B4-BE49-F238E27FC236}">
                <a16:creationId xmlns:a16="http://schemas.microsoft.com/office/drawing/2014/main" id="{C4984843-8DDF-48C1-93EE-0C5EE9561874}"/>
              </a:ext>
            </a:extLst>
          </p:cNvPr>
          <p:cNvGraphicFramePr>
            <a:graphicFrameLocks noGrp="1"/>
          </p:cNvGraphicFramePr>
          <p:nvPr>
            <p:extLst>
              <p:ext uri="{D42A27DB-BD31-4B8C-83A1-F6EECF244321}">
                <p14:modId xmlns:p14="http://schemas.microsoft.com/office/powerpoint/2010/main" val="1848964214"/>
              </p:ext>
            </p:extLst>
          </p:nvPr>
        </p:nvGraphicFramePr>
        <p:xfrm>
          <a:off x="4293917" y="1942510"/>
          <a:ext cx="4771292" cy="2108200"/>
        </p:xfrm>
        <a:graphic>
          <a:graphicData uri="http://schemas.openxmlformats.org/drawingml/2006/table">
            <a:tbl>
              <a:tblPr firstRow="1" bandRow="1">
                <a:tableStyleId>{5C22544A-7EE6-4342-B048-85BDC9FD1C3A}</a:tableStyleId>
              </a:tblPr>
              <a:tblGrid>
                <a:gridCol w="2385646">
                  <a:extLst>
                    <a:ext uri="{9D8B030D-6E8A-4147-A177-3AD203B41FA5}">
                      <a16:colId xmlns:a16="http://schemas.microsoft.com/office/drawing/2014/main" val="4278986802"/>
                    </a:ext>
                  </a:extLst>
                </a:gridCol>
                <a:gridCol w="2385646">
                  <a:extLst>
                    <a:ext uri="{9D8B030D-6E8A-4147-A177-3AD203B41FA5}">
                      <a16:colId xmlns:a16="http://schemas.microsoft.com/office/drawing/2014/main" val="2001937563"/>
                    </a:ext>
                  </a:extLst>
                </a:gridCol>
              </a:tblGrid>
              <a:tr h="370840">
                <a:tc>
                  <a:txBody>
                    <a:bodyPr/>
                    <a:lstStyle/>
                    <a:p>
                      <a:pPr algn="ctr"/>
                      <a:r>
                        <a:rPr lang="es-ES" sz="1000" dirty="0"/>
                        <a:t>PREGUNTAS</a:t>
                      </a:r>
                    </a:p>
                  </a:txBody>
                  <a:tcPr>
                    <a:solidFill>
                      <a:srgbClr val="0070C0"/>
                    </a:solidFill>
                  </a:tcPr>
                </a:tc>
                <a:tc>
                  <a:txBody>
                    <a:bodyPr/>
                    <a:lstStyle/>
                    <a:p>
                      <a:pPr algn="ctr"/>
                      <a:r>
                        <a:rPr lang="es-ES" sz="1000" dirty="0"/>
                        <a:t>RESPUESTAS</a:t>
                      </a:r>
                    </a:p>
                  </a:txBody>
                  <a:tcPr>
                    <a:solidFill>
                      <a:srgbClr val="0070C0"/>
                    </a:solidFill>
                  </a:tcPr>
                </a:tc>
                <a:extLst>
                  <a:ext uri="{0D108BD9-81ED-4DB2-BD59-A6C34878D82A}">
                    <a16:rowId xmlns:a16="http://schemas.microsoft.com/office/drawing/2014/main" val="1904699058"/>
                  </a:ext>
                </a:extLst>
              </a:tr>
              <a:tr h="370840">
                <a:tc>
                  <a:txBody>
                    <a:bodyPr/>
                    <a:lstStyle/>
                    <a:p>
                      <a:r>
                        <a:rPr lang="es-ES" sz="1000" dirty="0">
                          <a:solidFill>
                            <a:srgbClr val="002060"/>
                          </a:solidFill>
                        </a:rPr>
                        <a:t>¿A quién atendemos?</a:t>
                      </a:r>
                    </a:p>
                    <a:p>
                      <a:r>
                        <a:rPr lang="es-ES" sz="1000" dirty="0">
                          <a:solidFill>
                            <a:srgbClr val="002060"/>
                          </a:solidFill>
                        </a:rPr>
                        <a:t>¿Qué necesidades presentan?</a:t>
                      </a:r>
                    </a:p>
                  </a:txBody>
                  <a:tcPr/>
                </a:tc>
                <a:tc>
                  <a:txBody>
                    <a:bodyPr/>
                    <a:lstStyle/>
                    <a:p>
                      <a:r>
                        <a:rPr lang="es-ES" sz="1000" dirty="0">
                          <a:solidFill>
                            <a:srgbClr val="002060"/>
                          </a:solidFill>
                        </a:rPr>
                        <a:t>Segmentación de la población</a:t>
                      </a:r>
                    </a:p>
                    <a:p>
                      <a:r>
                        <a:rPr lang="es-ES" sz="1000" dirty="0">
                          <a:solidFill>
                            <a:srgbClr val="002060"/>
                          </a:solidFill>
                        </a:rPr>
                        <a:t>Gestor de caso</a:t>
                      </a:r>
                    </a:p>
                  </a:txBody>
                  <a:tcPr/>
                </a:tc>
                <a:extLst>
                  <a:ext uri="{0D108BD9-81ED-4DB2-BD59-A6C34878D82A}">
                    <a16:rowId xmlns:a16="http://schemas.microsoft.com/office/drawing/2014/main" val="996739561"/>
                  </a:ext>
                </a:extLst>
              </a:tr>
              <a:tr h="370840">
                <a:tc>
                  <a:txBody>
                    <a:bodyPr/>
                    <a:lstStyle/>
                    <a:p>
                      <a:r>
                        <a:rPr lang="es-ES" sz="1000" dirty="0">
                          <a:solidFill>
                            <a:srgbClr val="002060"/>
                          </a:solidFill>
                        </a:rPr>
                        <a:t>¿Cuáles son los servicios adecuados?</a:t>
                      </a:r>
                    </a:p>
                  </a:txBody>
                  <a:tcPr/>
                </a:tc>
                <a:tc>
                  <a:txBody>
                    <a:bodyPr/>
                    <a:lstStyle/>
                    <a:p>
                      <a:r>
                        <a:rPr lang="es-ES" sz="1000" dirty="0">
                          <a:solidFill>
                            <a:srgbClr val="002060"/>
                          </a:solidFill>
                        </a:rPr>
                        <a:t>Protocolos basados en la evidencia</a:t>
                      </a:r>
                    </a:p>
                    <a:p>
                      <a:r>
                        <a:rPr lang="es-ES" sz="1000" dirty="0">
                          <a:solidFill>
                            <a:srgbClr val="002060"/>
                          </a:solidFill>
                        </a:rPr>
                        <a:t>Intervención multidisciplinar</a:t>
                      </a:r>
                    </a:p>
                  </a:txBody>
                  <a:tcPr/>
                </a:tc>
                <a:extLst>
                  <a:ext uri="{0D108BD9-81ED-4DB2-BD59-A6C34878D82A}">
                    <a16:rowId xmlns:a16="http://schemas.microsoft.com/office/drawing/2014/main" val="2144000093"/>
                  </a:ext>
                </a:extLst>
              </a:tr>
              <a:tr h="370840">
                <a:tc>
                  <a:txBody>
                    <a:bodyPr/>
                    <a:lstStyle/>
                    <a:p>
                      <a:r>
                        <a:rPr lang="es-ES" sz="1000" dirty="0">
                          <a:solidFill>
                            <a:srgbClr val="002060"/>
                          </a:solidFill>
                        </a:rPr>
                        <a:t>¿Con qué recursos contamos para proveer los servicios?</a:t>
                      </a:r>
                    </a:p>
                  </a:txBody>
                  <a:tcPr/>
                </a:tc>
                <a:tc>
                  <a:txBody>
                    <a:bodyPr/>
                    <a:lstStyle/>
                    <a:p>
                      <a:r>
                        <a:rPr lang="es-ES" sz="1000" dirty="0">
                          <a:solidFill>
                            <a:srgbClr val="002060"/>
                          </a:solidFill>
                        </a:rPr>
                        <a:t>Uso de tecnologías de la información</a:t>
                      </a:r>
                    </a:p>
                  </a:txBody>
                  <a:tcPr/>
                </a:tc>
                <a:extLst>
                  <a:ext uri="{0D108BD9-81ED-4DB2-BD59-A6C34878D82A}">
                    <a16:rowId xmlns:a16="http://schemas.microsoft.com/office/drawing/2014/main" val="2090229517"/>
                  </a:ext>
                </a:extLst>
              </a:tr>
              <a:tr h="370840">
                <a:tc>
                  <a:txBody>
                    <a:bodyPr/>
                    <a:lstStyle/>
                    <a:p>
                      <a:r>
                        <a:rPr lang="es-ES" sz="1000" dirty="0">
                          <a:solidFill>
                            <a:srgbClr val="002060"/>
                          </a:solidFill>
                        </a:rPr>
                        <a:t>¿Qué compromiso adquirimos?</a:t>
                      </a:r>
                    </a:p>
                    <a:p>
                      <a:r>
                        <a:rPr lang="es-ES" sz="1000" dirty="0">
                          <a:solidFill>
                            <a:srgbClr val="002060"/>
                          </a:solidFill>
                        </a:rPr>
                        <a:t>¿Cómo se promueve una cultura única?</a:t>
                      </a:r>
                    </a:p>
                  </a:txBody>
                  <a:tcPr/>
                </a:tc>
                <a:tc>
                  <a:txBody>
                    <a:bodyPr/>
                    <a:lstStyle/>
                    <a:p>
                      <a:r>
                        <a:rPr lang="es-ES" sz="1000" dirty="0">
                          <a:solidFill>
                            <a:srgbClr val="002060"/>
                          </a:solidFill>
                        </a:rPr>
                        <a:t>Desarrollo de políticas maso, meso y micro</a:t>
                      </a:r>
                    </a:p>
                  </a:txBody>
                  <a:tcPr/>
                </a:tc>
                <a:extLst>
                  <a:ext uri="{0D108BD9-81ED-4DB2-BD59-A6C34878D82A}">
                    <a16:rowId xmlns:a16="http://schemas.microsoft.com/office/drawing/2014/main" val="4115823641"/>
                  </a:ext>
                </a:extLst>
              </a:tr>
            </a:tbl>
          </a:graphicData>
        </a:graphic>
      </p:graphicFrame>
      <p:sp>
        <p:nvSpPr>
          <p:cNvPr id="8" name="CuadroTexto 7">
            <a:extLst>
              <a:ext uri="{FF2B5EF4-FFF2-40B4-BE49-F238E27FC236}">
                <a16:creationId xmlns:a16="http://schemas.microsoft.com/office/drawing/2014/main" id="{9341BCE1-735F-415E-9BED-64A53F96CE52}"/>
              </a:ext>
            </a:extLst>
          </p:cNvPr>
          <p:cNvSpPr txBox="1"/>
          <p:nvPr/>
        </p:nvSpPr>
        <p:spPr>
          <a:xfrm>
            <a:off x="1581118" y="4591308"/>
            <a:ext cx="2250831" cy="215444"/>
          </a:xfrm>
          <a:prstGeom prst="rect">
            <a:avLst/>
          </a:prstGeom>
          <a:noFill/>
        </p:spPr>
        <p:txBody>
          <a:bodyPr wrap="square" rtlCol="0">
            <a:spAutoFit/>
          </a:bodyPr>
          <a:lstStyle/>
          <a:p>
            <a:r>
              <a:rPr lang="es-ES" sz="800" dirty="0">
                <a:solidFill>
                  <a:srgbClr val="000078"/>
                </a:solidFill>
              </a:rPr>
              <a:t>Imagen realizada con IA (</a:t>
            </a:r>
            <a:r>
              <a:rPr lang="es-ES" sz="800" dirty="0" err="1">
                <a:solidFill>
                  <a:srgbClr val="000078"/>
                </a:solidFill>
              </a:rPr>
              <a:t>Coplilot</a:t>
            </a:r>
            <a:r>
              <a:rPr lang="es-ES" sz="800" dirty="0">
                <a:solidFill>
                  <a:srgbClr val="000078"/>
                </a:solidFill>
              </a:rPr>
              <a:t>)</a:t>
            </a:r>
          </a:p>
        </p:txBody>
      </p:sp>
    </p:spTree>
    <p:extLst>
      <p:ext uri="{BB962C8B-B14F-4D97-AF65-F5344CB8AC3E}">
        <p14:creationId xmlns:p14="http://schemas.microsoft.com/office/powerpoint/2010/main" val="3739143525"/>
      </p:ext>
    </p:extLst>
  </p:cSld>
  <p:clrMapOvr>
    <a:masterClrMapping/>
  </p:clrMapOvr>
</p:sld>
</file>

<file path=ppt/theme/theme1.xml><?xml version="1.0" encoding="utf-8"?>
<a:theme xmlns:a="http://schemas.openxmlformats.org/drawingml/2006/main" name="UOC">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OC">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4792</TotalTime>
  <Words>3779</Words>
  <Application>Microsoft Office PowerPoint</Application>
  <PresentationFormat>Presentación en pantalla (16:9)</PresentationFormat>
  <Paragraphs>842</Paragraphs>
  <Slides>32</Slides>
  <Notes>28</Notes>
  <HiddenSlides>0</HiddenSlides>
  <MMClips>0</MMClips>
  <ScaleCrop>false</ScaleCrop>
  <HeadingPairs>
    <vt:vector size="6" baseType="variant">
      <vt:variant>
        <vt:lpstr>Fuentes usadas</vt:lpstr>
      </vt:variant>
      <vt:variant>
        <vt:i4>10</vt:i4>
      </vt:variant>
      <vt:variant>
        <vt:lpstr>Tema</vt:lpstr>
      </vt:variant>
      <vt:variant>
        <vt:i4>3</vt:i4>
      </vt:variant>
      <vt:variant>
        <vt:lpstr>Títulos de diapositiva</vt:lpstr>
      </vt:variant>
      <vt:variant>
        <vt:i4>32</vt:i4>
      </vt:variant>
    </vt:vector>
  </HeadingPairs>
  <TitlesOfParts>
    <vt:vector size="45" baseType="lpstr">
      <vt:lpstr>Arial</vt:lpstr>
      <vt:lpstr>Calibri</vt:lpstr>
      <vt:lpstr>Calibri Light</vt:lpstr>
      <vt:lpstr>Georgia</vt:lpstr>
      <vt:lpstr>Noto Sans</vt:lpstr>
      <vt:lpstr>Open Sans</vt:lpstr>
      <vt:lpstr>Symbol</vt:lpstr>
      <vt:lpstr>Times New Roman</vt:lpstr>
      <vt:lpstr>UOC Sans</vt:lpstr>
      <vt:lpstr>Wingdings</vt:lpstr>
      <vt:lpstr>UOC</vt:lpstr>
      <vt:lpstr>UOC</vt:lpstr>
      <vt:lpstr>Tema de Office</vt:lpstr>
      <vt:lpstr>El trabajo social sanitario en la atención sociosanitaria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ALGUNAS DEFINICIONES</vt:lpstr>
      <vt:lpstr>Presentación de PowerPoint</vt:lpstr>
      <vt:lpstr>Implementar un modelo de atención sociosanitaria en una zona rural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Portada optimizada para proyectar en  pantalla</dc:title>
  <dc:creator>Usuario</dc:creator>
  <cp:lastModifiedBy>Asus</cp:lastModifiedBy>
  <cp:revision>158</cp:revision>
  <dcterms:modified xsi:type="dcterms:W3CDTF">2025-04-02T08:53:18Z</dcterms:modified>
</cp:coreProperties>
</file>